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340" r:id="rId14"/>
    <p:sldId id="289" r:id="rId15"/>
    <p:sldId id="34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66" autoAdjust="0"/>
    <p:restoredTop sz="95799" autoAdjust="0"/>
  </p:normalViewPr>
  <p:slideViewPr>
    <p:cSldViewPr snapToGrid="0">
      <p:cViewPr varScale="1">
        <p:scale>
          <a:sx n="91" d="100"/>
          <a:sy n="91" d="100"/>
        </p:scale>
        <p:origin x="-41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579F2-9E04-4740-B111-58ADD3C41A57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7B57BE-73C0-418F-9F80-D063FF79DBE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544439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Summary from VC2: results from trial survey; cholera; spatial spread model</a:t>
            </a:r>
          </a:p>
        </p:txBody>
      </p:sp>
    </p:spTree>
    <p:extLst>
      <p:ext uri="{BB962C8B-B14F-4D97-AF65-F5344CB8AC3E}">
        <p14:creationId xmlns="" xmlns:p14="http://schemas.microsoft.com/office/powerpoint/2010/main" val="13449650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Summary from VC2: results from trial survey; cholera; spatial spread model</a:t>
            </a:r>
          </a:p>
        </p:txBody>
      </p:sp>
    </p:spTree>
    <p:extLst>
      <p:ext uri="{BB962C8B-B14F-4D97-AF65-F5344CB8AC3E}">
        <p14:creationId xmlns="" xmlns:p14="http://schemas.microsoft.com/office/powerpoint/2010/main" val="2654103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Summary from VC2: results from trial survey; cholera; spatial spread model</a:t>
            </a:r>
          </a:p>
        </p:txBody>
      </p:sp>
    </p:spTree>
    <p:extLst>
      <p:ext uri="{BB962C8B-B14F-4D97-AF65-F5344CB8AC3E}">
        <p14:creationId xmlns="" xmlns:p14="http://schemas.microsoft.com/office/powerpoint/2010/main" val="1795143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Summary from VC2: results from trial survey; cholera; spatial spread model</a:t>
            </a:r>
          </a:p>
        </p:txBody>
      </p:sp>
    </p:spTree>
    <p:extLst>
      <p:ext uri="{BB962C8B-B14F-4D97-AF65-F5344CB8AC3E}">
        <p14:creationId xmlns="" xmlns:p14="http://schemas.microsoft.com/office/powerpoint/2010/main" val="942751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Summary from VC2: results from trial survey; cholera; spatial spread model</a:t>
            </a:r>
          </a:p>
        </p:txBody>
      </p:sp>
    </p:spTree>
    <p:extLst>
      <p:ext uri="{BB962C8B-B14F-4D97-AF65-F5344CB8AC3E}">
        <p14:creationId xmlns="" xmlns:p14="http://schemas.microsoft.com/office/powerpoint/2010/main" val="10874191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Summary from VC2: results from trial survey; cholera; spatial spread model</a:t>
            </a:r>
          </a:p>
        </p:txBody>
      </p:sp>
    </p:spTree>
    <p:extLst>
      <p:ext uri="{BB962C8B-B14F-4D97-AF65-F5344CB8AC3E}">
        <p14:creationId xmlns="" xmlns:p14="http://schemas.microsoft.com/office/powerpoint/2010/main" val="1811792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Summary from VC2: results from trial survey; cholera; spatial spread model</a:t>
            </a:r>
          </a:p>
        </p:txBody>
      </p:sp>
    </p:spTree>
    <p:extLst>
      <p:ext uri="{BB962C8B-B14F-4D97-AF65-F5344CB8AC3E}">
        <p14:creationId xmlns="" xmlns:p14="http://schemas.microsoft.com/office/powerpoint/2010/main" val="2350396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Summary from VC2: results from trial survey; cholera; spatial spread model</a:t>
            </a:r>
          </a:p>
        </p:txBody>
      </p:sp>
    </p:spTree>
    <p:extLst>
      <p:ext uri="{BB962C8B-B14F-4D97-AF65-F5344CB8AC3E}">
        <p14:creationId xmlns="" xmlns:p14="http://schemas.microsoft.com/office/powerpoint/2010/main" val="49434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Summary from VC2: results from trial survey; cholera; spatial spread model</a:t>
            </a:r>
          </a:p>
        </p:txBody>
      </p:sp>
    </p:spTree>
    <p:extLst>
      <p:ext uri="{BB962C8B-B14F-4D97-AF65-F5344CB8AC3E}">
        <p14:creationId xmlns="" xmlns:p14="http://schemas.microsoft.com/office/powerpoint/2010/main" val="1653466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Summary from VC2: results from trial survey; cholera; spatial spread model</a:t>
            </a:r>
          </a:p>
        </p:txBody>
      </p:sp>
    </p:spTree>
    <p:extLst>
      <p:ext uri="{BB962C8B-B14F-4D97-AF65-F5344CB8AC3E}">
        <p14:creationId xmlns="" xmlns:p14="http://schemas.microsoft.com/office/powerpoint/2010/main" val="1981821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Summary from VC2: results from trial survey; cholera; spatial spread model</a:t>
            </a:r>
          </a:p>
        </p:txBody>
      </p:sp>
    </p:spTree>
    <p:extLst>
      <p:ext uri="{BB962C8B-B14F-4D97-AF65-F5344CB8AC3E}">
        <p14:creationId xmlns="" xmlns:p14="http://schemas.microsoft.com/office/powerpoint/2010/main" val="2724044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Summary from VC2: results from trial survey; cholera; spatial spread model</a:t>
            </a:r>
          </a:p>
        </p:txBody>
      </p:sp>
    </p:spTree>
    <p:extLst>
      <p:ext uri="{BB962C8B-B14F-4D97-AF65-F5344CB8AC3E}">
        <p14:creationId xmlns="" xmlns:p14="http://schemas.microsoft.com/office/powerpoint/2010/main" val="2717968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Summary from VC2: results from trial survey; cholera; spatial spread model</a:t>
            </a:r>
          </a:p>
        </p:txBody>
      </p:sp>
    </p:spTree>
    <p:extLst>
      <p:ext uri="{BB962C8B-B14F-4D97-AF65-F5344CB8AC3E}">
        <p14:creationId xmlns="" xmlns:p14="http://schemas.microsoft.com/office/powerpoint/2010/main" val="15932993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Summary from VC2: results from trial survey; cholera; spatial spread model</a:t>
            </a:r>
          </a:p>
        </p:txBody>
      </p:sp>
    </p:spTree>
    <p:extLst>
      <p:ext uri="{BB962C8B-B14F-4D97-AF65-F5344CB8AC3E}">
        <p14:creationId xmlns="" xmlns:p14="http://schemas.microsoft.com/office/powerpoint/2010/main" val="242079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235972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29976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9447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03423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47263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53613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13013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123446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3429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34638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428799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66390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235870" y="2948543"/>
            <a:ext cx="972026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dirty="0">
                <a:solidFill>
                  <a:schemeClr val="tx2"/>
                </a:solidFill>
                <a:latin typeface="Helvetica Neue Light"/>
                <a:cs typeface="Helvetica Neue Light"/>
              </a:rPr>
              <a:t>Vaccination game</a:t>
            </a:r>
            <a:endParaRPr lang="en-US" sz="5000" dirty="0">
              <a:latin typeface="Helvetica Neue Light"/>
              <a:cs typeface="Helvetica Neue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992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9" name="Picture 1" descr="Compass-Rose-BW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2190" y="966387"/>
            <a:ext cx="1532291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0" name="Rectangle 4"/>
          <p:cNvSpPr>
            <a:spLocks noChangeArrowheads="1"/>
          </p:cNvSpPr>
          <p:nvPr/>
        </p:nvSpPr>
        <p:spPr bwMode="auto">
          <a:xfrm>
            <a:off x="3092329" y="598085"/>
            <a:ext cx="3513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N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17421" name="Rectangle 15"/>
          <p:cNvSpPr>
            <a:spLocks noChangeArrowheads="1"/>
          </p:cNvSpPr>
          <p:nvPr/>
        </p:nvSpPr>
        <p:spPr bwMode="auto">
          <a:xfrm>
            <a:off x="3130429" y="2352274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S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17422" name="Rectangle 17"/>
          <p:cNvSpPr>
            <a:spLocks noChangeArrowheads="1"/>
          </p:cNvSpPr>
          <p:nvPr/>
        </p:nvSpPr>
        <p:spPr bwMode="auto">
          <a:xfrm>
            <a:off x="4037180" y="1461685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E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17423" name="Rectangle 18"/>
          <p:cNvSpPr>
            <a:spLocks noChangeArrowheads="1"/>
          </p:cNvSpPr>
          <p:nvPr/>
        </p:nvSpPr>
        <p:spPr bwMode="auto">
          <a:xfrm>
            <a:off x="2071537" y="1461685"/>
            <a:ext cx="4026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Helvetica Neue"/>
                <a:cs typeface="Helvetica Neue"/>
              </a:rPr>
              <a:t>W</a:t>
            </a:r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1403907" y="3441979"/>
            <a:ext cx="3951989" cy="286232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Remove to create first case</a:t>
            </a: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Infect susceptible </a:t>
            </a:r>
            <a:r>
              <a:rPr lang="en-US" sz="2000" dirty="0" err="1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neighbours</a:t>
            </a: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Repeat until epidemic over</a:t>
            </a: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Record total cases</a:t>
            </a: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</p:txBody>
      </p:sp>
      <p:sp>
        <p:nvSpPr>
          <p:cNvPr id="40" name="Oval 39"/>
          <p:cNvSpPr/>
          <p:nvPr/>
        </p:nvSpPr>
        <p:spPr>
          <a:xfrm rot="18908395">
            <a:off x="8450531" y="155577"/>
            <a:ext cx="383073" cy="36036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8448844" y="612777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415092" y="1079500"/>
            <a:ext cx="459012" cy="431800"/>
          </a:xfrm>
          <a:prstGeom prst="rect">
            <a:avLst/>
          </a:prstGeom>
          <a:solidFill>
            <a:srgbClr val="50B433"/>
          </a:solidFill>
          <a:ln w="508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8000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3" name="TextBox 32"/>
          <p:cNvSpPr txBox="1">
            <a:spLocks noChangeArrowheads="1"/>
          </p:cNvSpPr>
          <p:nvPr/>
        </p:nvSpPr>
        <p:spPr bwMode="auto">
          <a:xfrm>
            <a:off x="9059735" y="80964"/>
            <a:ext cx="16846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Helvetica Neue "/>
                <a:cs typeface="Helvetica Neue "/>
              </a:rPr>
              <a:t>Vaccinated</a:t>
            </a:r>
          </a:p>
        </p:txBody>
      </p:sp>
      <p:sp>
        <p:nvSpPr>
          <p:cNvPr id="45" name="TextBox 37"/>
          <p:cNvSpPr txBox="1">
            <a:spLocks noChangeArrowheads="1"/>
          </p:cNvSpPr>
          <p:nvPr/>
        </p:nvSpPr>
        <p:spPr bwMode="auto">
          <a:xfrm>
            <a:off x="9059735" y="585789"/>
            <a:ext cx="17758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Helvetica Neue "/>
                <a:cs typeface="Helvetica Neue "/>
              </a:rPr>
              <a:t>Susceptible</a:t>
            </a:r>
          </a:p>
        </p:txBody>
      </p:sp>
      <p:sp>
        <p:nvSpPr>
          <p:cNvPr id="46" name="TextBox 38"/>
          <p:cNvSpPr txBox="1">
            <a:spLocks noChangeArrowheads="1"/>
          </p:cNvSpPr>
          <p:nvPr/>
        </p:nvSpPr>
        <p:spPr bwMode="auto">
          <a:xfrm>
            <a:off x="9059735" y="1089027"/>
            <a:ext cx="12797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Helvetica Neue "/>
                <a:cs typeface="Helvetica Neue "/>
              </a:rPr>
              <a:t>Infected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5523449" y="1697772"/>
          <a:ext cx="5090112" cy="4727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</a:tblGrid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</a:tbl>
          </a:graphicData>
        </a:graphic>
      </p:graphicFrame>
      <p:sp>
        <p:nvSpPr>
          <p:cNvPr id="16" name="Oval 15"/>
          <p:cNvSpPr/>
          <p:nvPr/>
        </p:nvSpPr>
        <p:spPr>
          <a:xfrm>
            <a:off x="8180063" y="1788794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9474755" y="1788794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059029" y="178720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566482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034263" y="41497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652763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652129" y="301942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9462763" y="242728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751958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7570463" y="4191003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8840463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275063" y="355788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627442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8852529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6910063" y="29686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8840463" y="416718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7519589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8179429" y="29686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9411889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75704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10034263" y="477331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6910063" y="477837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81800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62750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9467748" y="355947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840463" y="2970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8840463" y="355788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62750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5652763" y="41497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652763" y="475902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56527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56527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6274430" y="179166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6934196" y="180245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6895903" y="242570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8181751" y="242570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8891049" y="241935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10078179" y="23375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10039886" y="296078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8143458" y="598299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8852756" y="597664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10059030" y="35440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445307" y="29979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5652130" y="3559475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6334975" y="29979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53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9" name="Picture 1" descr="Compass-Rose-BW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2190" y="966387"/>
            <a:ext cx="1532291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0" name="Rectangle 4"/>
          <p:cNvSpPr>
            <a:spLocks noChangeArrowheads="1"/>
          </p:cNvSpPr>
          <p:nvPr/>
        </p:nvSpPr>
        <p:spPr bwMode="auto">
          <a:xfrm>
            <a:off x="3092329" y="598085"/>
            <a:ext cx="3513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N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17421" name="Rectangle 15"/>
          <p:cNvSpPr>
            <a:spLocks noChangeArrowheads="1"/>
          </p:cNvSpPr>
          <p:nvPr/>
        </p:nvSpPr>
        <p:spPr bwMode="auto">
          <a:xfrm>
            <a:off x="3130429" y="2352274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S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17422" name="Rectangle 17"/>
          <p:cNvSpPr>
            <a:spLocks noChangeArrowheads="1"/>
          </p:cNvSpPr>
          <p:nvPr/>
        </p:nvSpPr>
        <p:spPr bwMode="auto">
          <a:xfrm>
            <a:off x="4037180" y="1461685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E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17423" name="Rectangle 18"/>
          <p:cNvSpPr>
            <a:spLocks noChangeArrowheads="1"/>
          </p:cNvSpPr>
          <p:nvPr/>
        </p:nvSpPr>
        <p:spPr bwMode="auto">
          <a:xfrm>
            <a:off x="2071537" y="1461685"/>
            <a:ext cx="4026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Helvetica Neue"/>
                <a:cs typeface="Helvetica Neue"/>
              </a:rPr>
              <a:t>W</a:t>
            </a:r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1403907" y="3441980"/>
            <a:ext cx="3951989" cy="347787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Remove to create first case</a:t>
            </a: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Infect susceptible </a:t>
            </a:r>
            <a:r>
              <a:rPr lang="en-US" sz="2000" dirty="0" err="1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neighbours</a:t>
            </a: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Repeat until epidemic over</a:t>
            </a: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Record total cases</a:t>
            </a: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Try with 48 vaccinated/16 not</a:t>
            </a: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</p:txBody>
      </p:sp>
      <p:sp>
        <p:nvSpPr>
          <p:cNvPr id="40" name="Oval 39"/>
          <p:cNvSpPr/>
          <p:nvPr/>
        </p:nvSpPr>
        <p:spPr>
          <a:xfrm rot="18908395">
            <a:off x="8450531" y="155577"/>
            <a:ext cx="383073" cy="36036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8448844" y="612777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415092" y="1079500"/>
            <a:ext cx="459012" cy="431800"/>
          </a:xfrm>
          <a:prstGeom prst="rect">
            <a:avLst/>
          </a:prstGeom>
          <a:solidFill>
            <a:srgbClr val="50B433"/>
          </a:solidFill>
          <a:ln w="508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8000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3" name="TextBox 32"/>
          <p:cNvSpPr txBox="1">
            <a:spLocks noChangeArrowheads="1"/>
          </p:cNvSpPr>
          <p:nvPr/>
        </p:nvSpPr>
        <p:spPr bwMode="auto">
          <a:xfrm>
            <a:off x="9059735" y="80964"/>
            <a:ext cx="16846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Helvetica Neue "/>
                <a:cs typeface="Helvetica Neue "/>
              </a:rPr>
              <a:t>Vaccinated</a:t>
            </a:r>
          </a:p>
        </p:txBody>
      </p:sp>
      <p:sp>
        <p:nvSpPr>
          <p:cNvPr id="45" name="TextBox 37"/>
          <p:cNvSpPr txBox="1">
            <a:spLocks noChangeArrowheads="1"/>
          </p:cNvSpPr>
          <p:nvPr/>
        </p:nvSpPr>
        <p:spPr bwMode="auto">
          <a:xfrm>
            <a:off x="9059735" y="585789"/>
            <a:ext cx="17758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Helvetica Neue "/>
                <a:cs typeface="Helvetica Neue "/>
              </a:rPr>
              <a:t>Susceptible</a:t>
            </a:r>
          </a:p>
        </p:txBody>
      </p:sp>
      <p:sp>
        <p:nvSpPr>
          <p:cNvPr id="46" name="TextBox 38"/>
          <p:cNvSpPr txBox="1">
            <a:spLocks noChangeArrowheads="1"/>
          </p:cNvSpPr>
          <p:nvPr/>
        </p:nvSpPr>
        <p:spPr bwMode="auto">
          <a:xfrm>
            <a:off x="9059735" y="1089027"/>
            <a:ext cx="12797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Helvetica Neue "/>
                <a:cs typeface="Helvetica Neue "/>
              </a:rPr>
              <a:t>Infected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5523449" y="1697772"/>
          <a:ext cx="5090112" cy="4727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</a:tblGrid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</a:tbl>
          </a:graphicData>
        </a:graphic>
      </p:graphicFrame>
      <p:sp>
        <p:nvSpPr>
          <p:cNvPr id="16" name="Oval 15"/>
          <p:cNvSpPr/>
          <p:nvPr/>
        </p:nvSpPr>
        <p:spPr>
          <a:xfrm>
            <a:off x="8180063" y="1788794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9474755" y="1788794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059029" y="178720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566482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034263" y="41497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652763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652129" y="301942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9462763" y="242728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751958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7570463" y="4191003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8840463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275063" y="355788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627442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8852529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6910063" y="29686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8840463" y="416718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7519589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8179429" y="29686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9411889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75704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10034263" y="477331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6910063" y="477837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81800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62750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9467748" y="355947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840463" y="2970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8840463" y="355788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62750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5652763" y="41497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652763" y="475902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56527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56527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6274430" y="179166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6934196" y="180245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6895903" y="242570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8181751" y="242570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8891049" y="241935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10078179" y="23375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10039886" y="296078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8143458" y="598299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8852756" y="597664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10059030" y="35440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445307" y="29979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5652130" y="3559475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6334975" y="29979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988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2029393" y="2636549"/>
            <a:ext cx="835123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2800" dirty="0">
                <a:solidFill>
                  <a:schemeClr val="tx2"/>
                </a:solidFill>
                <a:latin typeface="Helvetica Neue Light"/>
                <a:cs typeface="Helvetica Neue Light"/>
              </a:rPr>
              <a:t>R</a:t>
            </a:r>
            <a:r>
              <a:rPr lang="en-GB" sz="2800" baseline="-25000" dirty="0">
                <a:solidFill>
                  <a:schemeClr val="tx2"/>
                </a:solidFill>
                <a:latin typeface="Helvetica Neue Light"/>
                <a:cs typeface="Helvetica Neue Light"/>
              </a:rPr>
              <a:t>0</a:t>
            </a:r>
            <a:r>
              <a:rPr lang="en-GB" sz="2800" dirty="0">
                <a:solidFill>
                  <a:schemeClr val="tx2"/>
                </a:solidFill>
                <a:latin typeface="Helvetica Neue Light"/>
                <a:cs typeface="Helvetica Neue Light"/>
              </a:rPr>
              <a:t> measures how quickly an epidemic will take off…</a:t>
            </a:r>
            <a:endParaRPr lang="en-US" sz="2800" dirty="0">
              <a:solidFill>
                <a:schemeClr val="tx2"/>
              </a:solidFill>
              <a:latin typeface="Helvetica Neue Light"/>
              <a:cs typeface="Helvetica Neue Light"/>
            </a:endParaRPr>
          </a:p>
        </p:txBody>
      </p:sp>
      <p:sp>
        <p:nvSpPr>
          <p:cNvPr id="19" name="AutoShape 14"/>
          <p:cNvSpPr>
            <a:spLocks noChangeArrowheads="1"/>
          </p:cNvSpPr>
          <p:nvPr/>
        </p:nvSpPr>
        <p:spPr bwMode="auto">
          <a:xfrm>
            <a:off x="2108766" y="3503626"/>
            <a:ext cx="3374280" cy="1719263"/>
          </a:xfrm>
          <a:prstGeom prst="roundRect">
            <a:avLst>
              <a:gd name="adj" fmla="val 16667"/>
            </a:avLst>
          </a:prstGeom>
          <a:solidFill>
            <a:srgbClr val="66FF6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US" sz="2000" dirty="0">
              <a:latin typeface="Helvetica Neue Light"/>
              <a:ea typeface="Times New Roman" charset="0"/>
              <a:cs typeface="Helvetica Neue Light"/>
            </a:endParaRPr>
          </a:p>
          <a:p>
            <a:pPr algn="ctr">
              <a:defRPr/>
            </a:pPr>
            <a:r>
              <a:rPr lang="en-US" sz="4000" dirty="0">
                <a:latin typeface="Helvetica Neue Light"/>
                <a:ea typeface="Times New Roman" charset="0"/>
                <a:cs typeface="Helvetica Neue Light"/>
              </a:rPr>
              <a:t>R</a:t>
            </a:r>
            <a:r>
              <a:rPr lang="en-US" sz="4000" baseline="-30000" dirty="0">
                <a:latin typeface="Helvetica Neue Light"/>
                <a:ea typeface="Times New Roman" charset="0"/>
                <a:cs typeface="Helvetica Neue Light"/>
              </a:rPr>
              <a:t>0 </a:t>
            </a:r>
            <a:r>
              <a:rPr lang="en-US" sz="4000" dirty="0">
                <a:latin typeface="Helvetica Neue Light"/>
                <a:ea typeface="Times New Roman" charset="0"/>
                <a:cs typeface="Helvetica Neue Light"/>
              </a:rPr>
              <a:t>&lt; 1</a:t>
            </a:r>
          </a:p>
          <a:p>
            <a:pPr algn="ctr">
              <a:defRPr/>
            </a:pPr>
            <a:endParaRPr lang="en-US" dirty="0">
              <a:ln>
                <a:solidFill>
                  <a:srgbClr val="000000"/>
                </a:solidFill>
              </a:ln>
              <a:latin typeface="Helvetica Neue Light"/>
              <a:ea typeface="Times New Roman" charset="0"/>
              <a:cs typeface="Helvetica Neue Light"/>
            </a:endParaRPr>
          </a:p>
          <a:p>
            <a:pPr algn="ctr">
              <a:defRPr/>
            </a:pPr>
            <a:r>
              <a:rPr lang="en-GB" dirty="0">
                <a:latin typeface="Helvetica Neue Light"/>
                <a:ea typeface="Times New Roman" charset="0"/>
                <a:cs typeface="Helvetica Neue Light"/>
              </a:rPr>
              <a:t>Cases </a:t>
            </a:r>
            <a:r>
              <a:rPr lang="en-GB" b="1" dirty="0">
                <a:latin typeface="Helvetica Neue"/>
                <a:ea typeface="Times New Roman" charset="0"/>
                <a:cs typeface="Helvetica Neue"/>
              </a:rPr>
              <a:t>decrease</a:t>
            </a:r>
            <a:r>
              <a:rPr lang="en-GB" dirty="0">
                <a:latin typeface="Helvetica Neue Light"/>
                <a:ea typeface="Times New Roman" charset="0"/>
                <a:cs typeface="Helvetica Neue Light"/>
              </a:rPr>
              <a:t> each step</a:t>
            </a:r>
            <a:endParaRPr lang="en-US" baseline="-30000" dirty="0">
              <a:latin typeface="Helvetica Neue Light"/>
              <a:ea typeface="Times New Roman" charset="0"/>
              <a:cs typeface="Helvetica Neue Light"/>
            </a:endParaRPr>
          </a:p>
          <a:p>
            <a:pPr algn="ctr">
              <a:defRPr/>
            </a:pPr>
            <a:endParaRPr lang="en-US" sz="2400" dirty="0">
              <a:latin typeface="Helvetica Neue Light"/>
              <a:ea typeface="Times New Roman" charset="0"/>
              <a:cs typeface="Helvetica Neue Light"/>
            </a:endParaRPr>
          </a:p>
        </p:txBody>
      </p:sp>
      <p:sp>
        <p:nvSpPr>
          <p:cNvPr id="20" name="AutoShape 15"/>
          <p:cNvSpPr>
            <a:spLocks noChangeArrowheads="1"/>
          </p:cNvSpPr>
          <p:nvPr/>
        </p:nvSpPr>
        <p:spPr bwMode="auto">
          <a:xfrm>
            <a:off x="6249924" y="3503626"/>
            <a:ext cx="3374280" cy="1719263"/>
          </a:xfrm>
          <a:prstGeom prst="roundRect">
            <a:avLst>
              <a:gd name="adj" fmla="val 16667"/>
            </a:avLst>
          </a:prstGeom>
          <a:solidFill>
            <a:srgbClr val="FF505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2000" dirty="0">
              <a:latin typeface="Helvetica Neue Light"/>
              <a:cs typeface="Helvetica Neue Light"/>
            </a:endParaRPr>
          </a:p>
          <a:p>
            <a:pPr algn="ctr"/>
            <a:r>
              <a:rPr lang="en-US" sz="4000" dirty="0">
                <a:latin typeface="Helvetica Neue Light"/>
                <a:cs typeface="Helvetica Neue Light"/>
              </a:rPr>
              <a:t>R</a:t>
            </a:r>
            <a:r>
              <a:rPr lang="en-US" sz="4000" baseline="-30000" dirty="0">
                <a:latin typeface="Helvetica Neue Light"/>
                <a:cs typeface="Helvetica Neue Light"/>
              </a:rPr>
              <a:t>0 </a:t>
            </a:r>
            <a:r>
              <a:rPr lang="en-US" sz="4000" dirty="0">
                <a:latin typeface="Helvetica Neue Light"/>
                <a:cs typeface="Helvetica Neue Light"/>
              </a:rPr>
              <a:t>&gt; 1</a:t>
            </a:r>
          </a:p>
          <a:p>
            <a:pPr algn="ctr"/>
            <a:endParaRPr lang="en-US" dirty="0">
              <a:latin typeface="Helvetica Neue Light"/>
              <a:cs typeface="Helvetica Neue Light"/>
            </a:endParaRPr>
          </a:p>
          <a:p>
            <a:pPr algn="ctr"/>
            <a:r>
              <a:rPr lang="en-GB" dirty="0">
                <a:latin typeface="Helvetica Neue Light"/>
                <a:cs typeface="Helvetica Neue Light"/>
              </a:rPr>
              <a:t>Cases </a:t>
            </a:r>
            <a:r>
              <a:rPr lang="en-GB" b="1" dirty="0">
                <a:latin typeface="Helvetica Neue"/>
                <a:cs typeface="Helvetica Neue"/>
              </a:rPr>
              <a:t>increase</a:t>
            </a:r>
            <a:r>
              <a:rPr lang="en-GB" dirty="0">
                <a:latin typeface="Helvetica Neue Light"/>
                <a:cs typeface="Helvetica Neue Light"/>
              </a:rPr>
              <a:t> each step</a:t>
            </a:r>
            <a:endParaRPr lang="en-US" baseline="-30000" dirty="0">
              <a:latin typeface="Helvetica Neue Light"/>
              <a:cs typeface="Helvetica Neue Light"/>
            </a:endParaRPr>
          </a:p>
          <a:p>
            <a:pPr algn="ctr"/>
            <a:endParaRPr lang="en-US" sz="2400" dirty="0">
              <a:latin typeface="Helvetica Neue Light"/>
              <a:cs typeface="Helvetica Neue Light"/>
            </a:endParaRPr>
          </a:p>
        </p:txBody>
      </p:sp>
      <p:grpSp>
        <p:nvGrpSpPr>
          <p:cNvPr id="2" name="Group 80"/>
          <p:cNvGrpSpPr>
            <a:grpSpLocks/>
          </p:cNvGrpSpPr>
          <p:nvPr/>
        </p:nvGrpSpPr>
        <p:grpSpPr bwMode="auto">
          <a:xfrm>
            <a:off x="3124134" y="5432953"/>
            <a:ext cx="1435389" cy="965200"/>
            <a:chOff x="1219200" y="5410200"/>
            <a:chExt cx="1862138" cy="1177925"/>
          </a:xfrm>
        </p:grpSpPr>
        <p:grpSp>
          <p:nvGrpSpPr>
            <p:cNvPr id="3" name="Group 73"/>
            <p:cNvGrpSpPr>
              <a:grpSpLocks noChangeAspect="1"/>
            </p:cNvGrpSpPr>
            <p:nvPr/>
          </p:nvGrpSpPr>
          <p:grpSpPr bwMode="auto">
            <a:xfrm>
              <a:off x="1447800" y="5867400"/>
              <a:ext cx="338138" cy="720725"/>
              <a:chOff x="609600" y="5486400"/>
              <a:chExt cx="609600" cy="1295400"/>
            </a:xfrm>
          </p:grpSpPr>
          <p:sp>
            <p:nvSpPr>
              <p:cNvPr id="38" name="Rounded Rectangle 37"/>
              <p:cNvSpPr/>
              <p:nvPr/>
            </p:nvSpPr>
            <p:spPr>
              <a:xfrm>
                <a:off x="724079" y="5791704"/>
                <a:ext cx="380643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39" name="Oval 38"/>
              <p:cNvSpPr>
                <a:spLocks noChangeAspect="1"/>
              </p:cNvSpPr>
              <p:nvPr/>
            </p:nvSpPr>
            <p:spPr>
              <a:xfrm>
                <a:off x="778457" y="5486400"/>
                <a:ext cx="269025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40" name="Straight Connector 39"/>
              <p:cNvCxnSpPr/>
              <p:nvPr/>
            </p:nvCxnSpPr>
            <p:spPr>
              <a:xfrm rot="5400000">
                <a:off x="494270" y="5941274"/>
                <a:ext cx="382343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rot="5400000">
                <a:off x="645956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rot="5400000">
                <a:off x="800502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16200000" flipH="1">
                <a:off x="953612" y="5939847"/>
                <a:ext cx="379489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94"/>
            <p:cNvGrpSpPr>
              <a:grpSpLocks noChangeAspect="1"/>
            </p:cNvGrpSpPr>
            <p:nvPr/>
          </p:nvGrpSpPr>
          <p:grpSpPr bwMode="auto">
            <a:xfrm>
              <a:off x="1219200" y="5410200"/>
              <a:ext cx="338138" cy="720725"/>
              <a:chOff x="609600" y="5486400"/>
              <a:chExt cx="609600" cy="1295400"/>
            </a:xfrm>
          </p:grpSpPr>
          <p:sp>
            <p:nvSpPr>
              <p:cNvPr id="32" name="Rounded Rectangle 31"/>
              <p:cNvSpPr/>
              <p:nvPr/>
            </p:nvSpPr>
            <p:spPr>
              <a:xfrm>
                <a:off x="724079" y="5791704"/>
                <a:ext cx="380643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33" name="Oval 32"/>
              <p:cNvSpPr>
                <a:spLocks noChangeAspect="1"/>
              </p:cNvSpPr>
              <p:nvPr/>
            </p:nvSpPr>
            <p:spPr>
              <a:xfrm>
                <a:off x="778457" y="5486400"/>
                <a:ext cx="269025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34" name="Straight Connector 33"/>
              <p:cNvCxnSpPr/>
              <p:nvPr/>
            </p:nvCxnSpPr>
            <p:spPr>
              <a:xfrm rot="5400000">
                <a:off x="494270" y="5941274"/>
                <a:ext cx="382343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rot="5400000">
                <a:off x="645956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rot="5400000">
                <a:off x="800502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16200000" flipH="1">
                <a:off x="953612" y="5939847"/>
                <a:ext cx="379489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101"/>
            <p:cNvGrpSpPr>
              <a:grpSpLocks noChangeAspect="1"/>
            </p:cNvGrpSpPr>
            <p:nvPr/>
          </p:nvGrpSpPr>
          <p:grpSpPr bwMode="auto">
            <a:xfrm>
              <a:off x="2743200" y="5638800"/>
              <a:ext cx="338138" cy="720725"/>
              <a:chOff x="609600" y="5486400"/>
              <a:chExt cx="609600" cy="1295400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724079" y="5791704"/>
                <a:ext cx="380643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27" name="Oval 26"/>
              <p:cNvSpPr>
                <a:spLocks noChangeAspect="1"/>
              </p:cNvSpPr>
              <p:nvPr/>
            </p:nvSpPr>
            <p:spPr>
              <a:xfrm>
                <a:off x="778457" y="5486400"/>
                <a:ext cx="269025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 rot="5400000">
                <a:off x="494270" y="5941274"/>
                <a:ext cx="382343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rot="5400000">
                <a:off x="645956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5400000">
                <a:off x="800502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rot="16200000" flipH="1">
                <a:off x="953612" y="5939847"/>
                <a:ext cx="379489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Straight Arrow Connector 24"/>
            <p:cNvCxnSpPr/>
            <p:nvPr/>
          </p:nvCxnSpPr>
          <p:spPr>
            <a:xfrm>
              <a:off x="1828800" y="6096000"/>
              <a:ext cx="762000" cy="1588"/>
            </a:xfrm>
            <a:prstGeom prst="straightConnector1">
              <a:avLst/>
            </a:prstGeom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81"/>
          <p:cNvGrpSpPr>
            <a:grpSpLocks/>
          </p:cNvGrpSpPr>
          <p:nvPr/>
        </p:nvGrpSpPr>
        <p:grpSpPr bwMode="auto">
          <a:xfrm>
            <a:off x="6556633" y="5532950"/>
            <a:ext cx="2878119" cy="965200"/>
            <a:chOff x="4953000" y="5410200"/>
            <a:chExt cx="3733800" cy="1177925"/>
          </a:xfrm>
        </p:grpSpPr>
        <p:grpSp>
          <p:nvGrpSpPr>
            <p:cNvPr id="7" name="Group 108"/>
            <p:cNvGrpSpPr>
              <a:grpSpLocks noChangeAspect="1"/>
            </p:cNvGrpSpPr>
            <p:nvPr/>
          </p:nvGrpSpPr>
          <p:grpSpPr bwMode="auto">
            <a:xfrm>
              <a:off x="4953000" y="5562600"/>
              <a:ext cx="338138" cy="720725"/>
              <a:chOff x="609600" y="5486400"/>
              <a:chExt cx="609600" cy="1295400"/>
            </a:xfrm>
          </p:grpSpPr>
          <p:sp>
            <p:nvSpPr>
              <p:cNvPr id="90" name="Rounded Rectangle 89"/>
              <p:cNvSpPr/>
              <p:nvPr/>
            </p:nvSpPr>
            <p:spPr>
              <a:xfrm>
                <a:off x="724079" y="5791704"/>
                <a:ext cx="380643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91" name="Oval 90"/>
              <p:cNvSpPr>
                <a:spLocks noChangeAspect="1"/>
              </p:cNvSpPr>
              <p:nvPr/>
            </p:nvSpPr>
            <p:spPr>
              <a:xfrm>
                <a:off x="778457" y="5486400"/>
                <a:ext cx="269025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92" name="Straight Connector 91"/>
              <p:cNvCxnSpPr/>
              <p:nvPr/>
            </p:nvCxnSpPr>
            <p:spPr>
              <a:xfrm rot="5400000">
                <a:off x="494270" y="5941274"/>
                <a:ext cx="382343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 rot="5400000">
                <a:off x="645956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/>
              <p:cNvCxnSpPr/>
              <p:nvPr/>
            </p:nvCxnSpPr>
            <p:spPr>
              <a:xfrm rot="5400000">
                <a:off x="800502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/>
              <p:nvPr/>
            </p:nvCxnSpPr>
            <p:spPr>
              <a:xfrm rot="16200000" flipH="1">
                <a:off x="953612" y="5939847"/>
                <a:ext cx="379489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115"/>
            <p:cNvGrpSpPr>
              <a:grpSpLocks noChangeAspect="1"/>
            </p:cNvGrpSpPr>
            <p:nvPr/>
          </p:nvGrpSpPr>
          <p:grpSpPr bwMode="auto">
            <a:xfrm>
              <a:off x="6324600" y="5867400"/>
              <a:ext cx="338138" cy="720725"/>
              <a:chOff x="609600" y="5486400"/>
              <a:chExt cx="609600" cy="1295400"/>
            </a:xfrm>
          </p:grpSpPr>
          <p:sp>
            <p:nvSpPr>
              <p:cNvPr id="84" name="Rounded Rectangle 83"/>
              <p:cNvSpPr/>
              <p:nvPr/>
            </p:nvSpPr>
            <p:spPr>
              <a:xfrm>
                <a:off x="724079" y="5791704"/>
                <a:ext cx="380643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85" name="Oval 84"/>
              <p:cNvSpPr>
                <a:spLocks noChangeAspect="1"/>
              </p:cNvSpPr>
              <p:nvPr/>
            </p:nvSpPr>
            <p:spPr>
              <a:xfrm>
                <a:off x="778457" y="5486400"/>
                <a:ext cx="269025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 rot="5400000">
                <a:off x="494270" y="5941274"/>
                <a:ext cx="382343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rot="5400000">
                <a:off x="645956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 rot="5400000">
                <a:off x="800502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 rot="16200000" flipH="1">
                <a:off x="953612" y="5939847"/>
                <a:ext cx="379489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122"/>
            <p:cNvGrpSpPr>
              <a:grpSpLocks noChangeAspect="1"/>
            </p:cNvGrpSpPr>
            <p:nvPr/>
          </p:nvGrpSpPr>
          <p:grpSpPr bwMode="auto">
            <a:xfrm>
              <a:off x="6096000" y="5410200"/>
              <a:ext cx="338138" cy="720725"/>
              <a:chOff x="609600" y="5486400"/>
              <a:chExt cx="609600" cy="1295400"/>
            </a:xfrm>
          </p:grpSpPr>
          <p:sp>
            <p:nvSpPr>
              <p:cNvPr id="78" name="Rounded Rectangle 77"/>
              <p:cNvSpPr/>
              <p:nvPr/>
            </p:nvSpPr>
            <p:spPr>
              <a:xfrm>
                <a:off x="724079" y="5791704"/>
                <a:ext cx="380643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79" name="Oval 78"/>
              <p:cNvSpPr>
                <a:spLocks noChangeAspect="1"/>
              </p:cNvSpPr>
              <p:nvPr/>
            </p:nvSpPr>
            <p:spPr>
              <a:xfrm>
                <a:off x="778457" y="5486400"/>
                <a:ext cx="269025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80" name="Straight Connector 79"/>
              <p:cNvCxnSpPr/>
              <p:nvPr/>
            </p:nvCxnSpPr>
            <p:spPr>
              <a:xfrm rot="5400000">
                <a:off x="494270" y="5941274"/>
                <a:ext cx="382343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 rot="5400000">
                <a:off x="645956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 rot="5400000">
                <a:off x="800502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 rot="16200000" flipH="1">
                <a:off x="953612" y="5939847"/>
                <a:ext cx="379489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129"/>
            <p:cNvGrpSpPr>
              <a:grpSpLocks noChangeAspect="1"/>
            </p:cNvGrpSpPr>
            <p:nvPr/>
          </p:nvGrpSpPr>
          <p:grpSpPr bwMode="auto">
            <a:xfrm>
              <a:off x="8348663" y="5867400"/>
              <a:ext cx="338137" cy="720725"/>
              <a:chOff x="609600" y="5486400"/>
              <a:chExt cx="609600" cy="1295400"/>
            </a:xfrm>
          </p:grpSpPr>
          <p:sp>
            <p:nvSpPr>
              <p:cNvPr id="72" name="Rounded Rectangle 71"/>
              <p:cNvSpPr/>
              <p:nvPr/>
            </p:nvSpPr>
            <p:spPr>
              <a:xfrm>
                <a:off x="724079" y="5791704"/>
                <a:ext cx="380642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73" name="Oval 72"/>
              <p:cNvSpPr>
                <a:spLocks noChangeAspect="1"/>
              </p:cNvSpPr>
              <p:nvPr/>
            </p:nvSpPr>
            <p:spPr>
              <a:xfrm>
                <a:off x="778456" y="5486400"/>
                <a:ext cx="269026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74" name="Straight Connector 73"/>
              <p:cNvCxnSpPr/>
              <p:nvPr/>
            </p:nvCxnSpPr>
            <p:spPr>
              <a:xfrm rot="5400000">
                <a:off x="494271" y="5941274"/>
                <a:ext cx="382343" cy="151684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rot="5400000">
                <a:off x="645954" y="6589198"/>
                <a:ext cx="382343" cy="2863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 rot="5400000">
                <a:off x="800501" y="6589198"/>
                <a:ext cx="382343" cy="2863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 rot="16200000" flipH="1">
                <a:off x="953614" y="5939846"/>
                <a:ext cx="379489" cy="151684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36"/>
            <p:cNvGrpSpPr>
              <a:grpSpLocks noChangeAspect="1"/>
            </p:cNvGrpSpPr>
            <p:nvPr/>
          </p:nvGrpSpPr>
          <p:grpSpPr bwMode="auto">
            <a:xfrm>
              <a:off x="7586663" y="5486400"/>
              <a:ext cx="338137" cy="720725"/>
              <a:chOff x="609600" y="5486400"/>
              <a:chExt cx="609600" cy="1295400"/>
            </a:xfrm>
          </p:grpSpPr>
          <p:sp>
            <p:nvSpPr>
              <p:cNvPr id="66" name="Rounded Rectangle 65"/>
              <p:cNvSpPr/>
              <p:nvPr/>
            </p:nvSpPr>
            <p:spPr>
              <a:xfrm>
                <a:off x="724079" y="5791704"/>
                <a:ext cx="380642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67" name="Oval 66"/>
              <p:cNvSpPr>
                <a:spLocks noChangeAspect="1"/>
              </p:cNvSpPr>
              <p:nvPr/>
            </p:nvSpPr>
            <p:spPr>
              <a:xfrm>
                <a:off x="778456" y="5486400"/>
                <a:ext cx="269026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68" name="Straight Connector 67"/>
              <p:cNvCxnSpPr/>
              <p:nvPr/>
            </p:nvCxnSpPr>
            <p:spPr>
              <a:xfrm rot="5400000">
                <a:off x="494271" y="5941274"/>
                <a:ext cx="382343" cy="151684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rot="5400000">
                <a:off x="645954" y="6589198"/>
                <a:ext cx="382343" cy="2863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 rot="5400000">
                <a:off x="800501" y="6589198"/>
                <a:ext cx="382343" cy="2863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rot="16200000" flipH="1">
                <a:off x="953614" y="5939846"/>
                <a:ext cx="379489" cy="151684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43"/>
            <p:cNvGrpSpPr>
              <a:grpSpLocks noChangeAspect="1"/>
            </p:cNvGrpSpPr>
            <p:nvPr/>
          </p:nvGrpSpPr>
          <p:grpSpPr bwMode="auto">
            <a:xfrm>
              <a:off x="7891463" y="5867400"/>
              <a:ext cx="338137" cy="720725"/>
              <a:chOff x="609600" y="5486400"/>
              <a:chExt cx="609600" cy="1295400"/>
            </a:xfrm>
          </p:grpSpPr>
          <p:sp>
            <p:nvSpPr>
              <p:cNvPr id="60" name="Rounded Rectangle 59"/>
              <p:cNvSpPr/>
              <p:nvPr/>
            </p:nvSpPr>
            <p:spPr>
              <a:xfrm>
                <a:off x="724079" y="5791704"/>
                <a:ext cx="380642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61" name="Oval 60"/>
              <p:cNvSpPr>
                <a:spLocks noChangeAspect="1"/>
              </p:cNvSpPr>
              <p:nvPr/>
            </p:nvSpPr>
            <p:spPr>
              <a:xfrm>
                <a:off x="778456" y="5486400"/>
                <a:ext cx="269026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62" name="Straight Connector 61"/>
              <p:cNvCxnSpPr/>
              <p:nvPr/>
            </p:nvCxnSpPr>
            <p:spPr>
              <a:xfrm rot="5400000">
                <a:off x="494271" y="5941274"/>
                <a:ext cx="382343" cy="151684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rot="5400000">
                <a:off x="645954" y="6589198"/>
                <a:ext cx="382343" cy="2863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rot="5400000">
                <a:off x="800501" y="6589198"/>
                <a:ext cx="382343" cy="2863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 rot="16200000" flipH="1">
                <a:off x="953614" y="5939846"/>
                <a:ext cx="379489" cy="151684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50"/>
            <p:cNvGrpSpPr>
              <a:grpSpLocks noChangeAspect="1"/>
            </p:cNvGrpSpPr>
            <p:nvPr/>
          </p:nvGrpSpPr>
          <p:grpSpPr bwMode="auto">
            <a:xfrm>
              <a:off x="8120063" y="5410200"/>
              <a:ext cx="338137" cy="720725"/>
              <a:chOff x="609600" y="5486400"/>
              <a:chExt cx="609600" cy="1295400"/>
            </a:xfrm>
          </p:grpSpPr>
          <p:sp>
            <p:nvSpPr>
              <p:cNvPr id="54" name="Rounded Rectangle 53"/>
              <p:cNvSpPr/>
              <p:nvPr/>
            </p:nvSpPr>
            <p:spPr>
              <a:xfrm>
                <a:off x="724079" y="5791704"/>
                <a:ext cx="380642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55" name="Oval 54"/>
              <p:cNvSpPr>
                <a:spLocks noChangeAspect="1"/>
              </p:cNvSpPr>
              <p:nvPr/>
            </p:nvSpPr>
            <p:spPr>
              <a:xfrm>
                <a:off x="778456" y="5486400"/>
                <a:ext cx="269026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56" name="Straight Connector 55"/>
              <p:cNvCxnSpPr/>
              <p:nvPr/>
            </p:nvCxnSpPr>
            <p:spPr>
              <a:xfrm rot="5400000">
                <a:off x="494271" y="5941274"/>
                <a:ext cx="382343" cy="151684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rot="5400000">
                <a:off x="645954" y="6589198"/>
                <a:ext cx="382343" cy="2863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rot="5400000">
                <a:off x="800501" y="6589198"/>
                <a:ext cx="382343" cy="2863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16200000" flipH="1">
                <a:off x="953614" y="5939846"/>
                <a:ext cx="379489" cy="151684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2" name="Straight Arrow Connector 51"/>
            <p:cNvCxnSpPr/>
            <p:nvPr/>
          </p:nvCxnSpPr>
          <p:spPr>
            <a:xfrm>
              <a:off x="6705600" y="5943600"/>
              <a:ext cx="762000" cy="1588"/>
            </a:xfrm>
            <a:prstGeom prst="straightConnector1">
              <a:avLst/>
            </a:prstGeom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>
              <a:off x="5334000" y="5943600"/>
              <a:ext cx="762000" cy="1588"/>
            </a:xfrm>
            <a:prstGeom prst="straightConnector1">
              <a:avLst/>
            </a:prstGeom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TextBox 95"/>
          <p:cNvSpPr txBox="1"/>
          <p:nvPr/>
        </p:nvSpPr>
        <p:spPr>
          <a:xfrm>
            <a:off x="2130268" y="1227536"/>
            <a:ext cx="909587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en-US" sz="3000" b="1" dirty="0">
                <a:solidFill>
                  <a:schemeClr val="tx2"/>
                </a:solidFill>
                <a:latin typeface="Helvetica Neue"/>
                <a:cs typeface="Helvetica Neue"/>
              </a:rPr>
              <a:t>Reproduction number (</a:t>
            </a:r>
            <a:r>
              <a:rPr lang="en-US" sz="3200" b="1" dirty="0">
                <a:solidFill>
                  <a:schemeClr val="tx2"/>
                </a:solidFill>
                <a:latin typeface="Helvetica Neue"/>
                <a:cs typeface="Helvetica Neue"/>
              </a:rPr>
              <a:t>R</a:t>
            </a:r>
            <a:r>
              <a:rPr lang="en-US" sz="3200" b="1" baseline="-25000" dirty="0">
                <a:solidFill>
                  <a:schemeClr val="tx2"/>
                </a:solidFill>
                <a:latin typeface="Helvetica Neue"/>
                <a:cs typeface="Helvetica Neue"/>
              </a:rPr>
              <a:t>0</a:t>
            </a:r>
            <a:r>
              <a:rPr lang="en-US" sz="3200" b="1" dirty="0">
                <a:solidFill>
                  <a:schemeClr val="tx2"/>
                </a:solidFill>
                <a:latin typeface="Helvetica Neue"/>
                <a:cs typeface="Helvetica Neue"/>
              </a:rPr>
              <a:t>)</a:t>
            </a:r>
            <a:endParaRPr lang="en-US" sz="3000" b="1" dirty="0">
              <a:solidFill>
                <a:schemeClr val="tx2"/>
              </a:solidFill>
              <a:latin typeface="Helvetica Neue"/>
              <a:cs typeface="Helvetica Neue"/>
            </a:endParaRPr>
          </a:p>
        </p:txBody>
      </p:sp>
      <p:pic>
        <p:nvPicPr>
          <p:cNvPr id="97" name="Picture 96" descr="015_people-silhouettes-vector-l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7240" t="6151" r="19257"/>
          <a:stretch/>
        </p:blipFill>
        <p:spPr>
          <a:xfrm>
            <a:off x="7673879" y="1101398"/>
            <a:ext cx="386220" cy="967167"/>
          </a:xfrm>
          <a:prstGeom prst="rect">
            <a:avLst/>
          </a:prstGeom>
        </p:spPr>
      </p:pic>
      <p:cxnSp>
        <p:nvCxnSpPr>
          <p:cNvPr id="98" name="Straight Arrow Connector 97"/>
          <p:cNvCxnSpPr/>
          <p:nvPr/>
        </p:nvCxnSpPr>
        <p:spPr>
          <a:xfrm>
            <a:off x="8114109" y="1513298"/>
            <a:ext cx="499181" cy="675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8114102" y="851535"/>
            <a:ext cx="636750" cy="513478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>
            <a:off x="8114102" y="1695979"/>
            <a:ext cx="636750" cy="527156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Rectangle 100"/>
          <p:cNvSpPr/>
          <p:nvPr/>
        </p:nvSpPr>
        <p:spPr>
          <a:xfrm>
            <a:off x="8801484" y="973713"/>
            <a:ext cx="577402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500" dirty="0">
                <a:solidFill>
                  <a:schemeClr val="tx2"/>
                </a:solidFill>
                <a:latin typeface="Helvetica Neue Light"/>
                <a:cs typeface="Helvetica Neue Light"/>
              </a:rPr>
              <a:t>?</a:t>
            </a:r>
            <a:endParaRPr lang="en-US" sz="5500" dirty="0"/>
          </a:p>
        </p:txBody>
      </p:sp>
    </p:spTree>
    <p:extLst>
      <p:ext uri="{BB962C8B-B14F-4D97-AF65-F5344CB8AC3E}">
        <p14:creationId xmlns="" xmlns:p14="http://schemas.microsoft.com/office/powerpoint/2010/main" val="156732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235870" y="2948543"/>
            <a:ext cx="972026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Herd immunity</a:t>
            </a:r>
            <a:endParaRPr lang="en-US" sz="5000" dirty="0">
              <a:latin typeface="Helvetica Neue Light"/>
              <a:cs typeface="Helvetica Neue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91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50088" y="1534916"/>
            <a:ext cx="70326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latin typeface="Helvetica Neue Light"/>
                <a:cs typeface="Helvetica Neue Light"/>
              </a:rPr>
              <a:t>Proportion of the population we need to vaccinate:</a:t>
            </a:r>
            <a:endParaRPr lang="en-US" sz="2400" baseline="-25000" dirty="0">
              <a:latin typeface="Helvetica Neue Light"/>
              <a:cs typeface="Helvetica Neue Ligh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35870" y="203200"/>
            <a:ext cx="972026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dirty="0">
                <a:solidFill>
                  <a:schemeClr val="tx2"/>
                </a:solidFill>
                <a:latin typeface="Helvetica Neue Light"/>
                <a:cs typeface="Helvetica Neue Light"/>
              </a:rPr>
              <a:t>Herd immunity</a:t>
            </a:r>
            <a:endParaRPr lang="en-US" sz="5000" dirty="0">
              <a:latin typeface="Helvetica Neue Light"/>
              <a:cs typeface="Helvetica Neue Ligh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69807" y="1894981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latin typeface="Helvetica Neue Light"/>
                <a:cs typeface="Helvetica Neue Light"/>
              </a:rPr>
              <a:t>R</a:t>
            </a:r>
            <a:r>
              <a:rPr lang="en-US" sz="2400" baseline="-25000" dirty="0">
                <a:solidFill>
                  <a:schemeClr val="tx2"/>
                </a:solidFill>
                <a:latin typeface="Helvetica Neue Light"/>
                <a:cs typeface="Helvetica Neue Light"/>
              </a:rPr>
              <a:t>0</a:t>
            </a:r>
            <a:endParaRPr lang="en-US" sz="2400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9228507" y="1905984"/>
            <a:ext cx="935463" cy="1697"/>
          </a:xfrm>
          <a:prstGeom prst="straightConnector1">
            <a:avLst/>
          </a:prstGeom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9307113" y="1433316"/>
            <a:ext cx="8531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latin typeface="Helvetica Neue Light"/>
                <a:cs typeface="Helvetica Neue Light"/>
              </a:rPr>
              <a:t>R</a:t>
            </a:r>
            <a:r>
              <a:rPr lang="en-US" sz="2400" baseline="-25000" dirty="0">
                <a:solidFill>
                  <a:schemeClr val="tx2"/>
                </a:solidFill>
                <a:latin typeface="Helvetica Neue Light"/>
                <a:cs typeface="Helvetica Neue Light"/>
              </a:rPr>
              <a:t>0</a:t>
            </a:r>
            <a:r>
              <a:rPr lang="en-US" sz="2400" dirty="0">
                <a:solidFill>
                  <a:schemeClr val="tx2"/>
                </a:solidFill>
                <a:latin typeface="Helvetica Neue Light"/>
                <a:cs typeface="Helvetica Neue Light"/>
              </a:rPr>
              <a:t>-1</a:t>
            </a:r>
            <a:r>
              <a:rPr lang="en-US" sz="2400" baseline="-25000" dirty="0">
                <a:solidFill>
                  <a:schemeClr val="tx2"/>
                </a:solidFill>
                <a:latin typeface="Helvetica Neue Light"/>
                <a:cs typeface="Helvetica Neue Light"/>
              </a:rPr>
              <a:t> 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1581374" y="2458246"/>
            <a:ext cx="8578857" cy="3536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</a:pPr>
            <a:r>
              <a:rPr lang="en-US" sz="32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• Rabies				0</a:t>
            </a:r>
          </a:p>
          <a:p>
            <a:pPr>
              <a:spcAft>
                <a:spcPts val="1100"/>
              </a:spcAft>
            </a:pPr>
            <a:r>
              <a:rPr lang="en-US" sz="32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• Flu					1–2</a:t>
            </a:r>
          </a:p>
          <a:p>
            <a:pPr>
              <a:spcAft>
                <a:spcPts val="1100"/>
              </a:spcAft>
            </a:pPr>
            <a:r>
              <a:rPr lang="en-US" sz="32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• Ebola (West Africa)	1–2</a:t>
            </a:r>
          </a:p>
          <a:p>
            <a:pPr>
              <a:spcAft>
                <a:spcPts val="1100"/>
              </a:spcAft>
            </a:pPr>
            <a:r>
              <a:rPr lang="en-US" sz="32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• Chickenpox			10</a:t>
            </a:r>
          </a:p>
          <a:p>
            <a:pPr>
              <a:spcAft>
                <a:spcPts val="1100"/>
              </a:spcAft>
            </a:pPr>
            <a:r>
              <a:rPr lang="en-US" sz="32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• Measles				16–18</a:t>
            </a:r>
          </a:p>
          <a:p>
            <a:pPr algn="ctr"/>
            <a:endParaRPr lang="en-US" dirty="0" smtClean="0">
              <a:solidFill>
                <a:schemeClr val="tx2"/>
              </a:solidFill>
              <a:latin typeface="Helvetica Neue Light"/>
              <a:cs typeface="Helvetica Neue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378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50088" y="1534916"/>
            <a:ext cx="70326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latin typeface="Helvetica Neue Light"/>
                <a:cs typeface="Helvetica Neue Light"/>
              </a:rPr>
              <a:t>Proportion of the population we need to vaccinate:</a:t>
            </a:r>
            <a:endParaRPr lang="en-US" sz="2400" baseline="-25000" dirty="0">
              <a:latin typeface="Helvetica Neue Light"/>
              <a:cs typeface="Helvetica Neue Ligh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35870" y="203200"/>
            <a:ext cx="972026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dirty="0">
                <a:solidFill>
                  <a:schemeClr val="tx2"/>
                </a:solidFill>
                <a:latin typeface="Helvetica Neue Light"/>
                <a:cs typeface="Helvetica Neue Light"/>
              </a:rPr>
              <a:t>Herd immunity</a:t>
            </a:r>
            <a:endParaRPr lang="en-US" sz="5000" dirty="0">
              <a:latin typeface="Helvetica Neue Light"/>
              <a:cs typeface="Helvetica Neue Ligh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69807" y="1894981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latin typeface="Helvetica Neue Light"/>
                <a:cs typeface="Helvetica Neue Light"/>
              </a:rPr>
              <a:t>R</a:t>
            </a:r>
            <a:r>
              <a:rPr lang="en-US" sz="2400" baseline="-25000" dirty="0">
                <a:solidFill>
                  <a:schemeClr val="tx2"/>
                </a:solidFill>
                <a:latin typeface="Helvetica Neue Light"/>
                <a:cs typeface="Helvetica Neue Light"/>
              </a:rPr>
              <a:t>0</a:t>
            </a:r>
            <a:endParaRPr lang="en-US" sz="2400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9228507" y="1905984"/>
            <a:ext cx="935463" cy="1697"/>
          </a:xfrm>
          <a:prstGeom prst="straightConnector1">
            <a:avLst/>
          </a:prstGeom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9307113" y="1433316"/>
            <a:ext cx="8531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latin typeface="Helvetica Neue Light"/>
                <a:cs typeface="Helvetica Neue Light"/>
              </a:rPr>
              <a:t>R</a:t>
            </a:r>
            <a:r>
              <a:rPr lang="en-US" sz="2400" baseline="-25000" dirty="0">
                <a:solidFill>
                  <a:schemeClr val="tx2"/>
                </a:solidFill>
                <a:latin typeface="Helvetica Neue Light"/>
                <a:cs typeface="Helvetica Neue Light"/>
              </a:rPr>
              <a:t>0</a:t>
            </a:r>
            <a:r>
              <a:rPr lang="en-US" sz="2400" dirty="0">
                <a:solidFill>
                  <a:schemeClr val="tx2"/>
                </a:solidFill>
                <a:latin typeface="Helvetica Neue Light"/>
                <a:cs typeface="Helvetica Neue Light"/>
              </a:rPr>
              <a:t>-1</a:t>
            </a:r>
            <a:r>
              <a:rPr lang="en-US" sz="2400" baseline="-25000" dirty="0">
                <a:solidFill>
                  <a:schemeClr val="tx2"/>
                </a:solidFill>
                <a:latin typeface="Helvetica Neue Light"/>
                <a:cs typeface="Helvetica Neue Light"/>
              </a:rPr>
              <a:t> 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1581374" y="2458246"/>
            <a:ext cx="8578857" cy="3536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</a:pPr>
            <a:r>
              <a:rPr lang="en-US" sz="32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					R</a:t>
            </a:r>
            <a:r>
              <a:rPr lang="en-US" sz="3200" baseline="-250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0		</a:t>
            </a:r>
            <a:r>
              <a:rPr lang="en-US" sz="32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Vaccinate</a:t>
            </a:r>
          </a:p>
          <a:p>
            <a:pPr>
              <a:spcAft>
                <a:spcPts val="1100"/>
              </a:spcAft>
            </a:pPr>
            <a:r>
              <a:rPr lang="en-US" sz="32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• Flu					1–2			1/2</a:t>
            </a:r>
          </a:p>
          <a:p>
            <a:pPr>
              <a:spcAft>
                <a:spcPts val="1100"/>
              </a:spcAft>
            </a:pPr>
            <a:r>
              <a:rPr lang="en-US" sz="32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• Ebola (West Africa)	1–2			1/2</a:t>
            </a:r>
          </a:p>
          <a:p>
            <a:pPr>
              <a:spcAft>
                <a:spcPts val="1100"/>
              </a:spcAft>
            </a:pPr>
            <a:r>
              <a:rPr lang="en-US" sz="32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• Chickenpox			10			9/10</a:t>
            </a:r>
          </a:p>
          <a:p>
            <a:pPr>
              <a:spcAft>
                <a:spcPts val="1100"/>
              </a:spcAft>
            </a:pPr>
            <a:r>
              <a:rPr lang="en-US" sz="32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• Measles				16–18		17/18</a:t>
            </a:r>
          </a:p>
          <a:p>
            <a:pPr algn="ctr"/>
            <a:endParaRPr lang="en-US" dirty="0" smtClean="0">
              <a:solidFill>
                <a:schemeClr val="tx2"/>
              </a:solidFill>
              <a:latin typeface="Helvetica Neue Light"/>
              <a:cs typeface="Helvetica Neue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018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9" descr="sack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6563" y="339725"/>
            <a:ext cx="307808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Oval 20"/>
          <p:cNvSpPr/>
          <p:nvPr/>
        </p:nvSpPr>
        <p:spPr>
          <a:xfrm>
            <a:off x="2498155" y="2716215"/>
            <a:ext cx="383073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5" name="Oval 24"/>
          <p:cNvSpPr/>
          <p:nvPr/>
        </p:nvSpPr>
        <p:spPr>
          <a:xfrm rot="18908395">
            <a:off x="3419555" y="2717802"/>
            <a:ext cx="383073" cy="36036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2881227" y="29321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3264301" y="3148013"/>
            <a:ext cx="383073" cy="36036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2805288" y="3363913"/>
            <a:ext cx="381385" cy="36036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2805288" y="2427288"/>
            <a:ext cx="381385" cy="36036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3264301" y="2282827"/>
            <a:ext cx="383073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1" name="Oval 30"/>
          <p:cNvSpPr/>
          <p:nvPr/>
        </p:nvSpPr>
        <p:spPr>
          <a:xfrm rot="18908395">
            <a:off x="2347962" y="3365502"/>
            <a:ext cx="383072" cy="36036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2" name="Oval 31"/>
          <p:cNvSpPr/>
          <p:nvPr/>
        </p:nvSpPr>
        <p:spPr>
          <a:xfrm rot="18908395">
            <a:off x="2347962" y="221456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4" name="Oval 33"/>
          <p:cNvSpPr/>
          <p:nvPr/>
        </p:nvSpPr>
        <p:spPr>
          <a:xfrm rot="18908395">
            <a:off x="2021594" y="4397377"/>
            <a:ext cx="383073" cy="36036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2019907" y="4854577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1520" name="TextBox 32"/>
          <p:cNvSpPr txBox="1">
            <a:spLocks noChangeArrowheads="1"/>
          </p:cNvSpPr>
          <p:nvPr/>
        </p:nvSpPr>
        <p:spPr bwMode="auto">
          <a:xfrm>
            <a:off x="2541899" y="4297364"/>
            <a:ext cx="21124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Helvetica Neue "/>
                <a:cs typeface="Helvetica Neue "/>
              </a:rPr>
              <a:t>32 Vaccinated</a:t>
            </a:r>
          </a:p>
        </p:txBody>
      </p:sp>
      <p:sp>
        <p:nvSpPr>
          <p:cNvPr id="21521" name="TextBox 37"/>
          <p:cNvSpPr txBox="1">
            <a:spLocks noChangeArrowheads="1"/>
          </p:cNvSpPr>
          <p:nvPr/>
        </p:nvSpPr>
        <p:spPr bwMode="auto">
          <a:xfrm>
            <a:off x="2541897" y="4802189"/>
            <a:ext cx="22036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Helvetica Neue "/>
                <a:cs typeface="Helvetica Neue "/>
              </a:rPr>
              <a:t>32 Susceptible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745596" y="334288"/>
            <a:ext cx="62105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tx2"/>
                </a:solidFill>
                <a:latin typeface="Helvetica Neue Light"/>
                <a:cs typeface="Helvetica Neue Light"/>
              </a:rPr>
              <a:t>Vaccination game</a:t>
            </a:r>
            <a:endParaRPr lang="en-US" sz="4000" dirty="0">
              <a:latin typeface="Helvetica Neue Light"/>
              <a:cs typeface="Helvetica Neue Light"/>
            </a:endParaRPr>
          </a:p>
        </p:txBody>
      </p:sp>
      <p:graphicFrame>
        <p:nvGraphicFramePr>
          <p:cNvPr id="33" name="Table 32"/>
          <p:cNvGraphicFramePr>
            <a:graphicFrameLocks noGrp="1"/>
          </p:cNvGraphicFramePr>
          <p:nvPr>
            <p:extLst/>
          </p:nvPr>
        </p:nvGraphicFramePr>
        <p:xfrm>
          <a:off x="5523449" y="1697772"/>
          <a:ext cx="5090112" cy="4727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</a:tblGrid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9323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9" descr="sack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6563" y="339725"/>
            <a:ext cx="307808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Oval 20"/>
          <p:cNvSpPr/>
          <p:nvPr/>
        </p:nvSpPr>
        <p:spPr>
          <a:xfrm>
            <a:off x="2498155" y="2716215"/>
            <a:ext cx="383073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5" name="Oval 24"/>
          <p:cNvSpPr/>
          <p:nvPr/>
        </p:nvSpPr>
        <p:spPr>
          <a:xfrm rot="18908395">
            <a:off x="3419555" y="2717802"/>
            <a:ext cx="383073" cy="36036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2881227" y="29321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3264301" y="3148013"/>
            <a:ext cx="383073" cy="36036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2805288" y="3363913"/>
            <a:ext cx="381385" cy="36036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2805288" y="2427288"/>
            <a:ext cx="381385" cy="36036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3264301" y="2282827"/>
            <a:ext cx="383073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1" name="Oval 30"/>
          <p:cNvSpPr/>
          <p:nvPr/>
        </p:nvSpPr>
        <p:spPr>
          <a:xfrm rot="18908395">
            <a:off x="2347962" y="3365502"/>
            <a:ext cx="383072" cy="36036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2" name="Oval 31"/>
          <p:cNvSpPr/>
          <p:nvPr/>
        </p:nvSpPr>
        <p:spPr>
          <a:xfrm rot="18908395">
            <a:off x="2347962" y="221456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4" name="Oval 33"/>
          <p:cNvSpPr/>
          <p:nvPr/>
        </p:nvSpPr>
        <p:spPr>
          <a:xfrm rot="18908395">
            <a:off x="2021594" y="4397377"/>
            <a:ext cx="383073" cy="36036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2019907" y="4854577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1520" name="TextBox 32"/>
          <p:cNvSpPr txBox="1">
            <a:spLocks noChangeArrowheads="1"/>
          </p:cNvSpPr>
          <p:nvPr/>
        </p:nvSpPr>
        <p:spPr bwMode="auto">
          <a:xfrm>
            <a:off x="2541899" y="4297364"/>
            <a:ext cx="21124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Helvetica Neue "/>
                <a:cs typeface="Helvetica Neue "/>
              </a:rPr>
              <a:t>32 Vaccinated</a:t>
            </a:r>
          </a:p>
        </p:txBody>
      </p:sp>
      <p:sp>
        <p:nvSpPr>
          <p:cNvPr id="21521" name="TextBox 37"/>
          <p:cNvSpPr txBox="1">
            <a:spLocks noChangeArrowheads="1"/>
          </p:cNvSpPr>
          <p:nvPr/>
        </p:nvSpPr>
        <p:spPr bwMode="auto">
          <a:xfrm>
            <a:off x="2541897" y="4802189"/>
            <a:ext cx="22036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Helvetica Neue "/>
                <a:cs typeface="Helvetica Neue "/>
              </a:rPr>
              <a:t>32 Susceptible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745596" y="334288"/>
            <a:ext cx="62105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tx2"/>
                </a:solidFill>
                <a:latin typeface="Helvetica Neue Light"/>
                <a:cs typeface="Helvetica Neue Light"/>
              </a:rPr>
              <a:t>Vaccination game</a:t>
            </a:r>
            <a:endParaRPr lang="en-US" sz="4000" dirty="0">
              <a:latin typeface="Helvetica Neue Light"/>
              <a:cs typeface="Helvetica Neue Light"/>
            </a:endParaRPr>
          </a:p>
        </p:txBody>
      </p:sp>
      <p:graphicFrame>
        <p:nvGraphicFramePr>
          <p:cNvPr id="33" name="Table 32"/>
          <p:cNvGraphicFramePr>
            <a:graphicFrameLocks noGrp="1"/>
          </p:cNvGraphicFramePr>
          <p:nvPr>
            <p:extLst/>
          </p:nvPr>
        </p:nvGraphicFramePr>
        <p:xfrm>
          <a:off x="5523449" y="1697772"/>
          <a:ext cx="5090112" cy="4727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</a:tblGrid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</a:tbl>
          </a:graphicData>
        </a:graphic>
      </p:graphicFrame>
      <p:sp>
        <p:nvSpPr>
          <p:cNvPr id="40" name="Curved Down Arrow 39"/>
          <p:cNvSpPr/>
          <p:nvPr/>
        </p:nvSpPr>
        <p:spPr>
          <a:xfrm>
            <a:off x="3034793" y="915989"/>
            <a:ext cx="2811176" cy="1001712"/>
          </a:xfrm>
          <a:prstGeom prst="curved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chemeClr val="tx1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8180063" y="1788794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9474755" y="1788794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10059029" y="178720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566482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10034263" y="41497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652763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652129" y="301942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9462763" y="242728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751958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7570463" y="4191003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8840463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6275063" y="355788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627442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8852529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6910063" y="29686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8840463" y="416718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7519589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8179429" y="29686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9411889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75704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10034263" y="477331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6910063" y="477837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81800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62750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9467748" y="355947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8840463" y="2970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8840463" y="355788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62750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5652763" y="41497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5652763" y="475902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56527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56527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6274430" y="179166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6934196" y="180245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1" name="Oval 70"/>
          <p:cNvSpPr/>
          <p:nvPr/>
        </p:nvSpPr>
        <p:spPr>
          <a:xfrm>
            <a:off x="6895903" y="242570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8181751" y="242570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8891049" y="241935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7555595" y="2968628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7517302" y="3591870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9483600" y="42171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9445307" y="477688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10078179" y="23375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10039886" y="296078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8143458" y="4765380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8852756" y="4759030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8143458" y="598299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8852756" y="597664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9464451" y="53800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10173749" y="537369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10109122" y="5962652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10059030" y="35440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9445307" y="29979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9" name="Oval 88"/>
          <p:cNvSpPr/>
          <p:nvPr/>
        </p:nvSpPr>
        <p:spPr>
          <a:xfrm>
            <a:off x="8179430" y="3591870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90" name="Oval 89"/>
          <p:cNvSpPr/>
          <p:nvPr/>
        </p:nvSpPr>
        <p:spPr>
          <a:xfrm>
            <a:off x="8143458" y="4189415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7517302" y="4773318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92" name="Oval 91"/>
          <p:cNvSpPr/>
          <p:nvPr/>
        </p:nvSpPr>
        <p:spPr>
          <a:xfrm>
            <a:off x="6902907" y="412661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93" name="Oval 92"/>
          <p:cNvSpPr/>
          <p:nvPr/>
        </p:nvSpPr>
        <p:spPr>
          <a:xfrm>
            <a:off x="6902907" y="355064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94" name="Oval 93"/>
          <p:cNvSpPr/>
          <p:nvPr/>
        </p:nvSpPr>
        <p:spPr>
          <a:xfrm>
            <a:off x="6276751" y="4134552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95" name="Oval 94"/>
          <p:cNvSpPr/>
          <p:nvPr/>
        </p:nvSpPr>
        <p:spPr>
          <a:xfrm>
            <a:off x="6861166" y="53733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96" name="Oval 95"/>
          <p:cNvSpPr/>
          <p:nvPr/>
        </p:nvSpPr>
        <p:spPr>
          <a:xfrm>
            <a:off x="7570464" y="536704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97" name="Oval 96"/>
          <p:cNvSpPr/>
          <p:nvPr/>
        </p:nvSpPr>
        <p:spPr>
          <a:xfrm>
            <a:off x="6895903" y="5987755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98" name="Oval 97"/>
          <p:cNvSpPr/>
          <p:nvPr/>
        </p:nvSpPr>
        <p:spPr>
          <a:xfrm>
            <a:off x="6274430" y="47574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99" name="Oval 98"/>
          <p:cNvSpPr/>
          <p:nvPr/>
        </p:nvSpPr>
        <p:spPr>
          <a:xfrm>
            <a:off x="5652130" y="3559475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00" name="Oval 99"/>
          <p:cNvSpPr/>
          <p:nvPr/>
        </p:nvSpPr>
        <p:spPr>
          <a:xfrm>
            <a:off x="6334975" y="29979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51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val 39"/>
          <p:cNvSpPr/>
          <p:nvPr/>
        </p:nvSpPr>
        <p:spPr>
          <a:xfrm rot="18908395">
            <a:off x="8450531" y="155577"/>
            <a:ext cx="383073" cy="36036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8448844" y="612777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415092" y="1079500"/>
            <a:ext cx="459012" cy="431800"/>
          </a:xfrm>
          <a:prstGeom prst="rect">
            <a:avLst/>
          </a:prstGeom>
          <a:solidFill>
            <a:srgbClr val="50B433"/>
          </a:solidFill>
          <a:ln w="508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8000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3" name="TextBox 32"/>
          <p:cNvSpPr txBox="1">
            <a:spLocks noChangeArrowheads="1"/>
          </p:cNvSpPr>
          <p:nvPr/>
        </p:nvSpPr>
        <p:spPr bwMode="auto">
          <a:xfrm>
            <a:off x="9059735" y="80964"/>
            <a:ext cx="16846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Helvetica Neue "/>
                <a:cs typeface="Helvetica Neue "/>
              </a:rPr>
              <a:t>Vaccinated</a:t>
            </a:r>
          </a:p>
        </p:txBody>
      </p:sp>
      <p:sp>
        <p:nvSpPr>
          <p:cNvPr id="45" name="TextBox 37"/>
          <p:cNvSpPr txBox="1">
            <a:spLocks noChangeArrowheads="1"/>
          </p:cNvSpPr>
          <p:nvPr/>
        </p:nvSpPr>
        <p:spPr bwMode="auto">
          <a:xfrm>
            <a:off x="9059735" y="585789"/>
            <a:ext cx="17758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Helvetica Neue "/>
                <a:cs typeface="Helvetica Neue "/>
              </a:rPr>
              <a:t>Susceptible</a:t>
            </a:r>
          </a:p>
        </p:txBody>
      </p:sp>
      <p:sp>
        <p:nvSpPr>
          <p:cNvPr id="46" name="TextBox 38"/>
          <p:cNvSpPr txBox="1">
            <a:spLocks noChangeArrowheads="1"/>
          </p:cNvSpPr>
          <p:nvPr/>
        </p:nvSpPr>
        <p:spPr bwMode="auto">
          <a:xfrm>
            <a:off x="9059735" y="1089027"/>
            <a:ext cx="12797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Helvetica Neue "/>
                <a:cs typeface="Helvetica Neue "/>
              </a:rPr>
              <a:t>Infected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5523449" y="1697772"/>
          <a:ext cx="5090112" cy="4727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</a:tblGrid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</a:tbl>
          </a:graphicData>
        </a:graphic>
      </p:graphicFrame>
      <p:sp>
        <p:nvSpPr>
          <p:cNvPr id="16" name="Oval 15"/>
          <p:cNvSpPr/>
          <p:nvPr/>
        </p:nvSpPr>
        <p:spPr>
          <a:xfrm>
            <a:off x="8180063" y="1788794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9474755" y="1788794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059029" y="178720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566482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034263" y="41497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652763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652129" y="301942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9462763" y="242728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751958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7570463" y="4191003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8840463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275063" y="355788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627442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8852529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6910063" y="29686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8840463" y="416718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7519589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8179429" y="29686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9411889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75704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10034263" y="477331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6910063" y="477837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81800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62750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9467748" y="355947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840463" y="2970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8840463" y="355788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62750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5652763" y="41497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652763" y="475902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56527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56527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6274430" y="179166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6934196" y="180245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6895903" y="242570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8181751" y="242570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8891049" y="241935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7555595" y="2968628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7517302" y="3591870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483600" y="42171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445307" y="477688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10078179" y="23375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10039886" y="296078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8143458" y="4765380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8852756" y="4759030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8143458" y="598299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8852756" y="597664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1" name="Oval 70"/>
          <p:cNvSpPr/>
          <p:nvPr/>
        </p:nvSpPr>
        <p:spPr>
          <a:xfrm>
            <a:off x="9464451" y="53800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10173749" y="537369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10109122" y="5962652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10059030" y="35440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445307" y="29979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8179430" y="3591870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8143458" y="4189415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7517302" y="4773318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6902907" y="412661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6902907" y="355064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6276751" y="4134552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6861166" y="53733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7570464" y="536704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6895903" y="5987755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6274430" y="47574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5652130" y="3559475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6334975" y="29979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pic>
        <p:nvPicPr>
          <p:cNvPr id="88" name="Picture 1" descr="Compass-Rose-BW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2190" y="966387"/>
            <a:ext cx="1532291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" name="Rectangle 4"/>
          <p:cNvSpPr>
            <a:spLocks noChangeArrowheads="1"/>
          </p:cNvSpPr>
          <p:nvPr/>
        </p:nvSpPr>
        <p:spPr bwMode="auto">
          <a:xfrm>
            <a:off x="3092329" y="598085"/>
            <a:ext cx="3513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N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90" name="Rectangle 15"/>
          <p:cNvSpPr>
            <a:spLocks noChangeArrowheads="1"/>
          </p:cNvSpPr>
          <p:nvPr/>
        </p:nvSpPr>
        <p:spPr bwMode="auto">
          <a:xfrm>
            <a:off x="3130429" y="2352274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S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91" name="Rectangle 17"/>
          <p:cNvSpPr>
            <a:spLocks noChangeArrowheads="1"/>
          </p:cNvSpPr>
          <p:nvPr/>
        </p:nvSpPr>
        <p:spPr bwMode="auto">
          <a:xfrm>
            <a:off x="4037180" y="1461685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E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92" name="Rectangle 18"/>
          <p:cNvSpPr>
            <a:spLocks noChangeArrowheads="1"/>
          </p:cNvSpPr>
          <p:nvPr/>
        </p:nvSpPr>
        <p:spPr bwMode="auto">
          <a:xfrm>
            <a:off x="2071537" y="1461685"/>
            <a:ext cx="4026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Helvetica Neue"/>
                <a:cs typeface="Helvetica Neue"/>
              </a:rPr>
              <a:t>W</a:t>
            </a:r>
            <a:endParaRPr lang="en-US" dirty="0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764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1403907" y="3441979"/>
            <a:ext cx="3951989" cy="707886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Remove to create first case</a:t>
            </a: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</p:txBody>
      </p:sp>
      <p:sp>
        <p:nvSpPr>
          <p:cNvPr id="40" name="Oval 39"/>
          <p:cNvSpPr/>
          <p:nvPr/>
        </p:nvSpPr>
        <p:spPr>
          <a:xfrm rot="18908395">
            <a:off x="8450531" y="155577"/>
            <a:ext cx="383073" cy="36036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8448844" y="612777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415092" y="1079500"/>
            <a:ext cx="459012" cy="431800"/>
          </a:xfrm>
          <a:prstGeom prst="rect">
            <a:avLst/>
          </a:prstGeom>
          <a:solidFill>
            <a:srgbClr val="50B433"/>
          </a:solidFill>
          <a:ln w="508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8000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3" name="TextBox 32"/>
          <p:cNvSpPr txBox="1">
            <a:spLocks noChangeArrowheads="1"/>
          </p:cNvSpPr>
          <p:nvPr/>
        </p:nvSpPr>
        <p:spPr bwMode="auto">
          <a:xfrm>
            <a:off x="9059735" y="80964"/>
            <a:ext cx="16846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Helvetica Neue "/>
                <a:cs typeface="Helvetica Neue "/>
              </a:rPr>
              <a:t>Vaccinated</a:t>
            </a:r>
          </a:p>
        </p:txBody>
      </p:sp>
      <p:sp>
        <p:nvSpPr>
          <p:cNvPr id="45" name="TextBox 37"/>
          <p:cNvSpPr txBox="1">
            <a:spLocks noChangeArrowheads="1"/>
          </p:cNvSpPr>
          <p:nvPr/>
        </p:nvSpPr>
        <p:spPr bwMode="auto">
          <a:xfrm>
            <a:off x="9059735" y="585789"/>
            <a:ext cx="17758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Helvetica Neue "/>
                <a:cs typeface="Helvetica Neue "/>
              </a:rPr>
              <a:t>Susceptible</a:t>
            </a:r>
          </a:p>
        </p:txBody>
      </p:sp>
      <p:sp>
        <p:nvSpPr>
          <p:cNvPr id="46" name="TextBox 38"/>
          <p:cNvSpPr txBox="1">
            <a:spLocks noChangeArrowheads="1"/>
          </p:cNvSpPr>
          <p:nvPr/>
        </p:nvSpPr>
        <p:spPr bwMode="auto">
          <a:xfrm>
            <a:off x="9059735" y="1089027"/>
            <a:ext cx="12797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Helvetica Neue "/>
                <a:cs typeface="Helvetica Neue "/>
              </a:rPr>
              <a:t>Infected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5523449" y="1697772"/>
          <a:ext cx="5090112" cy="4727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</a:tblGrid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</a:tbl>
          </a:graphicData>
        </a:graphic>
      </p:graphicFrame>
      <p:sp>
        <p:nvSpPr>
          <p:cNvPr id="16" name="Oval 15"/>
          <p:cNvSpPr/>
          <p:nvPr/>
        </p:nvSpPr>
        <p:spPr>
          <a:xfrm>
            <a:off x="8180063" y="1788794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9474755" y="1788794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059029" y="178720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566482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034263" y="41497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652763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652129" y="301942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9462763" y="242728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751958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7570463" y="4191003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8840463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275063" y="355788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627442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8852529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6910063" y="29686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8840463" y="416718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7519589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8179429" y="29686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9411889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75704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10034263" y="477331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6910063" y="477837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81800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62750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9467748" y="355947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840463" y="2970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8840463" y="355788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62750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5652763" y="41497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652763" y="475902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56527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56527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6274430" y="179166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6934196" y="180245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6895903" y="242570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8181751" y="242570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8891049" y="241935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7555595" y="2968628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7517302" y="3591870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483600" y="42171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445307" y="477688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10078179" y="23375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10039886" y="296078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8143458" y="4765380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8852756" y="4759030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8143458" y="598299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8852756" y="597664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1" name="Oval 70"/>
          <p:cNvSpPr/>
          <p:nvPr/>
        </p:nvSpPr>
        <p:spPr>
          <a:xfrm>
            <a:off x="9464451" y="53800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10173749" y="537369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10109122" y="5962652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10059030" y="35440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445307" y="29979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8179430" y="3591870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7517302" y="4773318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6902907" y="412661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6902907" y="355064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6276751" y="4134552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6861166" y="53733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7570464" y="536704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6895903" y="5987755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6274430" y="47574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5652130" y="3559475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6334975" y="29979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pic>
        <p:nvPicPr>
          <p:cNvPr id="88" name="Picture 1" descr="Compass-Rose-BW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2190" y="966387"/>
            <a:ext cx="1532291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" name="Rectangle 4"/>
          <p:cNvSpPr>
            <a:spLocks noChangeArrowheads="1"/>
          </p:cNvSpPr>
          <p:nvPr/>
        </p:nvSpPr>
        <p:spPr bwMode="auto">
          <a:xfrm>
            <a:off x="3092329" y="598085"/>
            <a:ext cx="3513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N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90" name="Rectangle 15"/>
          <p:cNvSpPr>
            <a:spLocks noChangeArrowheads="1"/>
          </p:cNvSpPr>
          <p:nvPr/>
        </p:nvSpPr>
        <p:spPr bwMode="auto">
          <a:xfrm>
            <a:off x="3130429" y="2352274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S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91" name="Rectangle 17"/>
          <p:cNvSpPr>
            <a:spLocks noChangeArrowheads="1"/>
          </p:cNvSpPr>
          <p:nvPr/>
        </p:nvSpPr>
        <p:spPr bwMode="auto">
          <a:xfrm>
            <a:off x="4037180" y="1461685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E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92" name="Rectangle 18"/>
          <p:cNvSpPr>
            <a:spLocks noChangeArrowheads="1"/>
          </p:cNvSpPr>
          <p:nvPr/>
        </p:nvSpPr>
        <p:spPr bwMode="auto">
          <a:xfrm>
            <a:off x="2071537" y="1461685"/>
            <a:ext cx="4026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Helvetica Neue"/>
                <a:cs typeface="Helvetica Neue"/>
              </a:rPr>
              <a:t>W</a:t>
            </a:r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25785" y="4136967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1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275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9" name="Picture 1" descr="Compass-Rose-BW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2190" y="966387"/>
            <a:ext cx="1532291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0" name="Rectangle 4"/>
          <p:cNvSpPr>
            <a:spLocks noChangeArrowheads="1"/>
          </p:cNvSpPr>
          <p:nvPr/>
        </p:nvSpPr>
        <p:spPr bwMode="auto">
          <a:xfrm>
            <a:off x="3092329" y="598085"/>
            <a:ext cx="3513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N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17421" name="Rectangle 15"/>
          <p:cNvSpPr>
            <a:spLocks noChangeArrowheads="1"/>
          </p:cNvSpPr>
          <p:nvPr/>
        </p:nvSpPr>
        <p:spPr bwMode="auto">
          <a:xfrm>
            <a:off x="3130429" y="2352274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S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17422" name="Rectangle 17"/>
          <p:cNvSpPr>
            <a:spLocks noChangeArrowheads="1"/>
          </p:cNvSpPr>
          <p:nvPr/>
        </p:nvSpPr>
        <p:spPr bwMode="auto">
          <a:xfrm>
            <a:off x="4037180" y="1461685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E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17423" name="Rectangle 18"/>
          <p:cNvSpPr>
            <a:spLocks noChangeArrowheads="1"/>
          </p:cNvSpPr>
          <p:nvPr/>
        </p:nvSpPr>
        <p:spPr bwMode="auto">
          <a:xfrm>
            <a:off x="2071537" y="1461685"/>
            <a:ext cx="4026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Helvetica Neue"/>
                <a:cs typeface="Helvetica Neue"/>
              </a:rPr>
              <a:t>W</a:t>
            </a:r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1403907" y="3441980"/>
            <a:ext cx="3951989" cy="1323439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Remove to create first case</a:t>
            </a: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Infect susceptible </a:t>
            </a:r>
            <a:r>
              <a:rPr lang="en-US" sz="2000" dirty="0" err="1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neighbours</a:t>
            </a: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</p:txBody>
      </p:sp>
      <p:sp>
        <p:nvSpPr>
          <p:cNvPr id="40" name="Oval 39"/>
          <p:cNvSpPr/>
          <p:nvPr/>
        </p:nvSpPr>
        <p:spPr>
          <a:xfrm rot="18908395">
            <a:off x="8450531" y="155577"/>
            <a:ext cx="383073" cy="36036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8448844" y="612777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415092" y="1079500"/>
            <a:ext cx="459012" cy="431800"/>
          </a:xfrm>
          <a:prstGeom prst="rect">
            <a:avLst/>
          </a:prstGeom>
          <a:solidFill>
            <a:srgbClr val="50B433"/>
          </a:solidFill>
          <a:ln w="508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8000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3" name="TextBox 32"/>
          <p:cNvSpPr txBox="1">
            <a:spLocks noChangeArrowheads="1"/>
          </p:cNvSpPr>
          <p:nvPr/>
        </p:nvSpPr>
        <p:spPr bwMode="auto">
          <a:xfrm>
            <a:off x="9059735" y="80964"/>
            <a:ext cx="16846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Helvetica Neue "/>
                <a:cs typeface="Helvetica Neue "/>
              </a:rPr>
              <a:t>Vaccinated</a:t>
            </a:r>
          </a:p>
        </p:txBody>
      </p:sp>
      <p:sp>
        <p:nvSpPr>
          <p:cNvPr id="45" name="TextBox 37"/>
          <p:cNvSpPr txBox="1">
            <a:spLocks noChangeArrowheads="1"/>
          </p:cNvSpPr>
          <p:nvPr/>
        </p:nvSpPr>
        <p:spPr bwMode="auto">
          <a:xfrm>
            <a:off x="9059735" y="585789"/>
            <a:ext cx="17758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Helvetica Neue "/>
                <a:cs typeface="Helvetica Neue "/>
              </a:rPr>
              <a:t>Susceptible</a:t>
            </a:r>
          </a:p>
        </p:txBody>
      </p:sp>
      <p:sp>
        <p:nvSpPr>
          <p:cNvPr id="46" name="TextBox 38"/>
          <p:cNvSpPr txBox="1">
            <a:spLocks noChangeArrowheads="1"/>
          </p:cNvSpPr>
          <p:nvPr/>
        </p:nvSpPr>
        <p:spPr bwMode="auto">
          <a:xfrm>
            <a:off x="9059735" y="1089027"/>
            <a:ext cx="12797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Helvetica Neue "/>
                <a:cs typeface="Helvetica Neue "/>
              </a:rPr>
              <a:t>Infected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5523449" y="1697772"/>
          <a:ext cx="5090112" cy="4727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</a:tblGrid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</a:tbl>
          </a:graphicData>
        </a:graphic>
      </p:graphicFrame>
      <p:sp>
        <p:nvSpPr>
          <p:cNvPr id="16" name="Oval 15"/>
          <p:cNvSpPr/>
          <p:nvPr/>
        </p:nvSpPr>
        <p:spPr>
          <a:xfrm>
            <a:off x="8180063" y="1788794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9474755" y="1788794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059029" y="178720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566482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034263" y="41497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652763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652129" y="301942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9462763" y="242728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751958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7570463" y="4191003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8840463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275063" y="355788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627442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8852529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6910063" y="29686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8840463" y="416718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7519589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8179429" y="29686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9411889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75704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10034263" y="477331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6910063" y="477837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81800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62750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9467748" y="355947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840463" y="2970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8840463" y="355788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62750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5652763" y="41497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652763" y="475902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56527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56527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6274430" y="179166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6934196" y="180245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6895903" y="242570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8181751" y="242570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8891049" y="241935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7555595" y="2968628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7517302" y="3591870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483600" y="42171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445307" y="477688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10078179" y="23375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10039886" y="296078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8143458" y="4765380"/>
            <a:ext cx="381385" cy="360363"/>
          </a:xfrm>
          <a:prstGeom prst="ellipse">
            <a:avLst/>
          </a:prstGeom>
          <a:solidFill>
            <a:srgbClr val="FFFF00"/>
          </a:solidFill>
          <a:ln w="76200" cmpd="sng">
            <a:solidFill>
              <a:srgbClr val="FF0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8852756" y="4759030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8143458" y="598299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8852756" y="597664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1" name="Oval 70"/>
          <p:cNvSpPr/>
          <p:nvPr/>
        </p:nvSpPr>
        <p:spPr>
          <a:xfrm>
            <a:off x="9464451" y="53800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10173749" y="537369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10109122" y="5962652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10059030" y="35440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445307" y="29979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8179430" y="3591870"/>
            <a:ext cx="381385" cy="360363"/>
          </a:xfrm>
          <a:prstGeom prst="ellipse">
            <a:avLst/>
          </a:prstGeom>
          <a:solidFill>
            <a:srgbClr val="FFFF00"/>
          </a:solidFill>
          <a:ln w="76200" cmpd="sng">
            <a:solidFill>
              <a:srgbClr val="FF0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7517302" y="4773318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6902907" y="412661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6902907" y="355064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6276751" y="4134552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6861166" y="53733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7570464" y="536704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6895903" y="5987755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6274430" y="47574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5652130" y="3559475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6334975" y="29979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8225785" y="4136967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1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4334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9" name="Picture 1" descr="Compass-Rose-BW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2190" y="966387"/>
            <a:ext cx="1532291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0" name="Rectangle 4"/>
          <p:cNvSpPr>
            <a:spLocks noChangeArrowheads="1"/>
          </p:cNvSpPr>
          <p:nvPr/>
        </p:nvSpPr>
        <p:spPr bwMode="auto">
          <a:xfrm>
            <a:off x="3092329" y="598085"/>
            <a:ext cx="3513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N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17421" name="Rectangle 15"/>
          <p:cNvSpPr>
            <a:spLocks noChangeArrowheads="1"/>
          </p:cNvSpPr>
          <p:nvPr/>
        </p:nvSpPr>
        <p:spPr bwMode="auto">
          <a:xfrm>
            <a:off x="3130429" y="2352274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S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17422" name="Rectangle 17"/>
          <p:cNvSpPr>
            <a:spLocks noChangeArrowheads="1"/>
          </p:cNvSpPr>
          <p:nvPr/>
        </p:nvSpPr>
        <p:spPr bwMode="auto">
          <a:xfrm>
            <a:off x="4037180" y="1461685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E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17423" name="Rectangle 18"/>
          <p:cNvSpPr>
            <a:spLocks noChangeArrowheads="1"/>
          </p:cNvSpPr>
          <p:nvPr/>
        </p:nvSpPr>
        <p:spPr bwMode="auto">
          <a:xfrm>
            <a:off x="2071537" y="1461685"/>
            <a:ext cx="4026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Helvetica Neue"/>
                <a:cs typeface="Helvetica Neue"/>
              </a:rPr>
              <a:t>W</a:t>
            </a:r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1403907" y="3441979"/>
            <a:ext cx="3951989" cy="193899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Remove to create first case</a:t>
            </a: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Infect susceptible </a:t>
            </a:r>
            <a:r>
              <a:rPr lang="en-US" sz="2000" dirty="0" err="1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neighbours</a:t>
            </a: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Repeat until epidemic over</a:t>
            </a: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</p:txBody>
      </p:sp>
      <p:sp>
        <p:nvSpPr>
          <p:cNvPr id="40" name="Oval 39"/>
          <p:cNvSpPr/>
          <p:nvPr/>
        </p:nvSpPr>
        <p:spPr>
          <a:xfrm rot="18908395">
            <a:off x="8450531" y="155577"/>
            <a:ext cx="383073" cy="36036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8448844" y="612777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415092" y="1079500"/>
            <a:ext cx="459012" cy="431800"/>
          </a:xfrm>
          <a:prstGeom prst="rect">
            <a:avLst/>
          </a:prstGeom>
          <a:solidFill>
            <a:srgbClr val="50B433"/>
          </a:solidFill>
          <a:ln w="508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8000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3" name="TextBox 32"/>
          <p:cNvSpPr txBox="1">
            <a:spLocks noChangeArrowheads="1"/>
          </p:cNvSpPr>
          <p:nvPr/>
        </p:nvSpPr>
        <p:spPr bwMode="auto">
          <a:xfrm>
            <a:off x="9059735" y="80964"/>
            <a:ext cx="16846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Helvetica Neue "/>
                <a:cs typeface="Helvetica Neue "/>
              </a:rPr>
              <a:t>Vaccinated</a:t>
            </a:r>
          </a:p>
        </p:txBody>
      </p:sp>
      <p:sp>
        <p:nvSpPr>
          <p:cNvPr id="45" name="TextBox 37"/>
          <p:cNvSpPr txBox="1">
            <a:spLocks noChangeArrowheads="1"/>
          </p:cNvSpPr>
          <p:nvPr/>
        </p:nvSpPr>
        <p:spPr bwMode="auto">
          <a:xfrm>
            <a:off x="9059735" y="585789"/>
            <a:ext cx="17758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Helvetica Neue "/>
                <a:cs typeface="Helvetica Neue "/>
              </a:rPr>
              <a:t>Susceptible</a:t>
            </a:r>
          </a:p>
        </p:txBody>
      </p:sp>
      <p:sp>
        <p:nvSpPr>
          <p:cNvPr id="46" name="TextBox 38"/>
          <p:cNvSpPr txBox="1">
            <a:spLocks noChangeArrowheads="1"/>
          </p:cNvSpPr>
          <p:nvPr/>
        </p:nvSpPr>
        <p:spPr bwMode="auto">
          <a:xfrm>
            <a:off x="9059735" y="1089027"/>
            <a:ext cx="12797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Helvetica Neue "/>
                <a:cs typeface="Helvetica Neue "/>
              </a:rPr>
              <a:t>Infected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5523449" y="1697772"/>
          <a:ext cx="5090112" cy="4727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</a:tblGrid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</a:tbl>
          </a:graphicData>
        </a:graphic>
      </p:graphicFrame>
      <p:sp>
        <p:nvSpPr>
          <p:cNvPr id="16" name="Oval 15"/>
          <p:cNvSpPr/>
          <p:nvPr/>
        </p:nvSpPr>
        <p:spPr>
          <a:xfrm>
            <a:off x="8180063" y="1788794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9474755" y="1788794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059029" y="178720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566482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034263" y="41497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652763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652129" y="301942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9462763" y="242728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751958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7570463" y="4191003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8840463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275063" y="355788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627442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8852529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6910063" y="29686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8840463" y="416718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7519589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8179429" y="29686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9411889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75704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10034263" y="477331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6910063" y="477837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81800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62750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9467748" y="355947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840463" y="2970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8840463" y="355788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62750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5652763" y="41497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652763" y="475902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56527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56527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6274430" y="179166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6934196" y="180245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6895903" y="242570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8181751" y="242570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8891049" y="241935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7555595" y="2968628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7517302" y="3591870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483600" y="42171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445307" y="477688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10078179" y="23375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10039886" y="296078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8852756" y="4759030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8143458" y="598299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8852756" y="597664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1" name="Oval 70"/>
          <p:cNvSpPr/>
          <p:nvPr/>
        </p:nvSpPr>
        <p:spPr>
          <a:xfrm>
            <a:off x="9464451" y="53800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10173749" y="537369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10109122" y="5962652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10059030" y="35440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445307" y="29979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7517302" y="4773318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6902907" y="412661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6902907" y="355064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6276751" y="4134552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6861166" y="53733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7570464" y="536704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6895903" y="5987755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6274430" y="47574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5652130" y="3559475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6334975" y="29979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8225785" y="4136967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1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8235867" y="3552122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2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8235867" y="4719282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2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212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9" name="Picture 1" descr="Compass-Rose-BW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2190" y="966387"/>
            <a:ext cx="1532291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0" name="Rectangle 4"/>
          <p:cNvSpPr>
            <a:spLocks noChangeArrowheads="1"/>
          </p:cNvSpPr>
          <p:nvPr/>
        </p:nvSpPr>
        <p:spPr bwMode="auto">
          <a:xfrm>
            <a:off x="3092329" y="598085"/>
            <a:ext cx="3513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N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17421" name="Rectangle 15"/>
          <p:cNvSpPr>
            <a:spLocks noChangeArrowheads="1"/>
          </p:cNvSpPr>
          <p:nvPr/>
        </p:nvSpPr>
        <p:spPr bwMode="auto">
          <a:xfrm>
            <a:off x="3130429" y="2352274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S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17422" name="Rectangle 17"/>
          <p:cNvSpPr>
            <a:spLocks noChangeArrowheads="1"/>
          </p:cNvSpPr>
          <p:nvPr/>
        </p:nvSpPr>
        <p:spPr bwMode="auto">
          <a:xfrm>
            <a:off x="4037180" y="1461685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E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17423" name="Rectangle 18"/>
          <p:cNvSpPr>
            <a:spLocks noChangeArrowheads="1"/>
          </p:cNvSpPr>
          <p:nvPr/>
        </p:nvSpPr>
        <p:spPr bwMode="auto">
          <a:xfrm>
            <a:off x="2071537" y="1461685"/>
            <a:ext cx="4026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Helvetica Neue"/>
                <a:cs typeface="Helvetica Neue"/>
              </a:rPr>
              <a:t>W</a:t>
            </a:r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1403907" y="3441979"/>
            <a:ext cx="3951989" cy="193899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Remove to create first case</a:t>
            </a: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Infect susceptible </a:t>
            </a:r>
            <a:r>
              <a:rPr lang="en-US" sz="2000" dirty="0" err="1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neighbours</a:t>
            </a: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Repeat until epidemic over</a:t>
            </a: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</p:txBody>
      </p:sp>
      <p:sp>
        <p:nvSpPr>
          <p:cNvPr id="40" name="Oval 39"/>
          <p:cNvSpPr/>
          <p:nvPr/>
        </p:nvSpPr>
        <p:spPr>
          <a:xfrm rot="18908395">
            <a:off x="8450531" y="155577"/>
            <a:ext cx="383073" cy="36036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8448844" y="612777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415092" y="1079500"/>
            <a:ext cx="459012" cy="431800"/>
          </a:xfrm>
          <a:prstGeom prst="rect">
            <a:avLst/>
          </a:prstGeom>
          <a:solidFill>
            <a:srgbClr val="50B433"/>
          </a:solidFill>
          <a:ln w="508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8000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3" name="TextBox 32"/>
          <p:cNvSpPr txBox="1">
            <a:spLocks noChangeArrowheads="1"/>
          </p:cNvSpPr>
          <p:nvPr/>
        </p:nvSpPr>
        <p:spPr bwMode="auto">
          <a:xfrm>
            <a:off x="9059735" y="80964"/>
            <a:ext cx="16846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Helvetica Neue "/>
                <a:cs typeface="Helvetica Neue "/>
              </a:rPr>
              <a:t>Vaccinated</a:t>
            </a:r>
          </a:p>
        </p:txBody>
      </p:sp>
      <p:sp>
        <p:nvSpPr>
          <p:cNvPr id="45" name="TextBox 37"/>
          <p:cNvSpPr txBox="1">
            <a:spLocks noChangeArrowheads="1"/>
          </p:cNvSpPr>
          <p:nvPr/>
        </p:nvSpPr>
        <p:spPr bwMode="auto">
          <a:xfrm>
            <a:off x="9059735" y="585789"/>
            <a:ext cx="17758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Helvetica Neue "/>
                <a:cs typeface="Helvetica Neue "/>
              </a:rPr>
              <a:t>Susceptible</a:t>
            </a:r>
          </a:p>
        </p:txBody>
      </p:sp>
      <p:sp>
        <p:nvSpPr>
          <p:cNvPr id="46" name="TextBox 38"/>
          <p:cNvSpPr txBox="1">
            <a:spLocks noChangeArrowheads="1"/>
          </p:cNvSpPr>
          <p:nvPr/>
        </p:nvSpPr>
        <p:spPr bwMode="auto">
          <a:xfrm>
            <a:off x="9059735" y="1089027"/>
            <a:ext cx="12797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Helvetica Neue "/>
                <a:cs typeface="Helvetica Neue "/>
              </a:rPr>
              <a:t>Infected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5523449" y="1697772"/>
          <a:ext cx="5090112" cy="4727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</a:tblGrid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</a:tbl>
          </a:graphicData>
        </a:graphic>
      </p:graphicFrame>
      <p:sp>
        <p:nvSpPr>
          <p:cNvPr id="16" name="Oval 15"/>
          <p:cNvSpPr/>
          <p:nvPr/>
        </p:nvSpPr>
        <p:spPr>
          <a:xfrm>
            <a:off x="8180063" y="1788794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9474755" y="1788794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059029" y="178720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566482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034263" y="41497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652763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652129" y="301942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9462763" y="242728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751958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7570463" y="4191003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8840463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275063" y="355788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627442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8852529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6910063" y="29686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8840463" y="416718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7519589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8179429" y="29686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9411889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75704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10034263" y="477331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6910063" y="477837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81800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62750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9467748" y="355947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840463" y="2970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8840463" y="355788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62750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5652763" y="41497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652763" y="475902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56527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56527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6274430" y="179166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6934196" y="180245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6895903" y="242570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8181751" y="242570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8891049" y="241935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7555595" y="2968628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483600" y="42171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445307" y="477688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10078179" y="23375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10039886" y="296078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8143458" y="598299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8852756" y="597664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1" name="Oval 70"/>
          <p:cNvSpPr/>
          <p:nvPr/>
        </p:nvSpPr>
        <p:spPr>
          <a:xfrm>
            <a:off x="9464451" y="53800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10173749" y="537369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10109122" y="5962652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10059030" y="35440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445307" y="29979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6902907" y="412661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6902907" y="355064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6276751" y="4134552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6861166" y="53733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7570464" y="536704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6895903" y="5987755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6274430" y="47574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5652130" y="3559475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6334975" y="29979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8225785" y="4136967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1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8235867" y="3552122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2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8235867" y="4719282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2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8852756" y="4731982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3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7595156" y="4719282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3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7570464" y="3559474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cs typeface="Helvetica Neue"/>
              </a:rPr>
              <a:t>3</a:t>
            </a:r>
          </a:p>
        </p:txBody>
      </p:sp>
    </p:spTree>
    <p:extLst>
      <p:ext uri="{BB962C8B-B14F-4D97-AF65-F5344CB8AC3E}">
        <p14:creationId xmlns="" xmlns:p14="http://schemas.microsoft.com/office/powerpoint/2010/main" val="73830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9" name="Picture 1" descr="Compass-Rose-BW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2190" y="966387"/>
            <a:ext cx="1532291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0" name="Rectangle 4"/>
          <p:cNvSpPr>
            <a:spLocks noChangeArrowheads="1"/>
          </p:cNvSpPr>
          <p:nvPr/>
        </p:nvSpPr>
        <p:spPr bwMode="auto">
          <a:xfrm>
            <a:off x="3092329" y="598085"/>
            <a:ext cx="3513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N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17421" name="Rectangle 15"/>
          <p:cNvSpPr>
            <a:spLocks noChangeArrowheads="1"/>
          </p:cNvSpPr>
          <p:nvPr/>
        </p:nvSpPr>
        <p:spPr bwMode="auto">
          <a:xfrm>
            <a:off x="3130429" y="2352274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S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17422" name="Rectangle 17"/>
          <p:cNvSpPr>
            <a:spLocks noChangeArrowheads="1"/>
          </p:cNvSpPr>
          <p:nvPr/>
        </p:nvSpPr>
        <p:spPr bwMode="auto">
          <a:xfrm>
            <a:off x="4037180" y="1461685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Helvetica Neue"/>
                <a:cs typeface="Helvetica Neue"/>
              </a:rPr>
              <a:t>E</a:t>
            </a:r>
            <a:endParaRPr lang="en-US">
              <a:latin typeface="Helvetica Neue"/>
              <a:cs typeface="Helvetica Neue"/>
            </a:endParaRPr>
          </a:p>
        </p:txBody>
      </p:sp>
      <p:sp>
        <p:nvSpPr>
          <p:cNvPr id="17423" name="Rectangle 18"/>
          <p:cNvSpPr>
            <a:spLocks noChangeArrowheads="1"/>
          </p:cNvSpPr>
          <p:nvPr/>
        </p:nvSpPr>
        <p:spPr bwMode="auto">
          <a:xfrm>
            <a:off x="2071537" y="1461685"/>
            <a:ext cx="4026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Helvetica Neue"/>
                <a:cs typeface="Helvetica Neue"/>
              </a:rPr>
              <a:t>W</a:t>
            </a:r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1403907" y="3441979"/>
            <a:ext cx="3951989" cy="193899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Remove to create first case</a:t>
            </a: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Infect susceptible </a:t>
            </a:r>
            <a:r>
              <a:rPr lang="en-US" sz="2000" dirty="0" err="1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neighbours</a:t>
            </a: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Helvetica Neue Light"/>
                <a:ea typeface="Arial" charset="0"/>
                <a:cs typeface="Helvetica Neue Light"/>
              </a:rPr>
              <a:t> Repeat until epidemic over</a:t>
            </a:r>
          </a:p>
          <a:p>
            <a:pPr>
              <a:buFont typeface="Arial" charset="0"/>
              <a:buChar char="•"/>
            </a:pPr>
            <a:endParaRPr lang="en-US" sz="2000" dirty="0">
              <a:solidFill>
                <a:schemeClr val="tx2"/>
              </a:solidFill>
              <a:latin typeface="Helvetica Neue Light"/>
              <a:ea typeface="Arial" charset="0"/>
              <a:cs typeface="Helvetica Neue Light"/>
            </a:endParaRPr>
          </a:p>
        </p:txBody>
      </p:sp>
      <p:sp>
        <p:nvSpPr>
          <p:cNvPr id="40" name="Oval 39"/>
          <p:cNvSpPr/>
          <p:nvPr/>
        </p:nvSpPr>
        <p:spPr>
          <a:xfrm rot="18908395">
            <a:off x="8450531" y="155577"/>
            <a:ext cx="383073" cy="36036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8448844" y="612777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415092" y="1079500"/>
            <a:ext cx="459012" cy="431800"/>
          </a:xfrm>
          <a:prstGeom prst="rect">
            <a:avLst/>
          </a:prstGeom>
          <a:solidFill>
            <a:srgbClr val="50B433"/>
          </a:solidFill>
          <a:ln w="508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8000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3" name="TextBox 32"/>
          <p:cNvSpPr txBox="1">
            <a:spLocks noChangeArrowheads="1"/>
          </p:cNvSpPr>
          <p:nvPr/>
        </p:nvSpPr>
        <p:spPr bwMode="auto">
          <a:xfrm>
            <a:off x="9059735" y="80964"/>
            <a:ext cx="16846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Helvetica Neue "/>
                <a:cs typeface="Helvetica Neue "/>
              </a:rPr>
              <a:t>Vaccinated</a:t>
            </a:r>
          </a:p>
        </p:txBody>
      </p:sp>
      <p:sp>
        <p:nvSpPr>
          <p:cNvPr id="45" name="TextBox 37"/>
          <p:cNvSpPr txBox="1">
            <a:spLocks noChangeArrowheads="1"/>
          </p:cNvSpPr>
          <p:nvPr/>
        </p:nvSpPr>
        <p:spPr bwMode="auto">
          <a:xfrm>
            <a:off x="9059735" y="585789"/>
            <a:ext cx="17758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Helvetica Neue "/>
                <a:cs typeface="Helvetica Neue "/>
              </a:rPr>
              <a:t>Susceptible</a:t>
            </a:r>
          </a:p>
        </p:txBody>
      </p:sp>
      <p:sp>
        <p:nvSpPr>
          <p:cNvPr id="46" name="TextBox 38"/>
          <p:cNvSpPr txBox="1">
            <a:spLocks noChangeArrowheads="1"/>
          </p:cNvSpPr>
          <p:nvPr/>
        </p:nvSpPr>
        <p:spPr bwMode="auto">
          <a:xfrm>
            <a:off x="9059735" y="1089027"/>
            <a:ext cx="12797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Helvetica Neue "/>
                <a:cs typeface="Helvetica Neue "/>
              </a:rPr>
              <a:t>Infected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5523449" y="1697772"/>
          <a:ext cx="5090112" cy="4727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  <a:gridCol w="636264"/>
              </a:tblGrid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  <a:tr h="5909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433"/>
                    </a:solidFill>
                  </a:tcPr>
                </a:tc>
              </a:tr>
            </a:tbl>
          </a:graphicData>
        </a:graphic>
      </p:graphicFrame>
      <p:sp>
        <p:nvSpPr>
          <p:cNvPr id="16" name="Oval 15"/>
          <p:cNvSpPr/>
          <p:nvPr/>
        </p:nvSpPr>
        <p:spPr>
          <a:xfrm>
            <a:off x="8180063" y="1788794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9474755" y="1788794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059029" y="178720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566482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034263" y="41497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652763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652129" y="301942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9462763" y="242728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751958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7570463" y="4191003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8840463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275063" y="355788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6274429" y="23574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8852529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6910063" y="29686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8840463" y="416718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7519589" y="177291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8179429" y="29686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9411889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75704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10034263" y="477331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6910063" y="4778378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81800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62750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9467748" y="355947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840463" y="2970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8840463" y="355788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62750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5652763" y="4149726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652763" y="4759029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5652763" y="5383215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5652763" y="5964240"/>
            <a:ext cx="383072" cy="358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6274430" y="179166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6934196" y="1802459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6895903" y="242570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8181751" y="242570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8891049" y="241935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483600" y="42171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10078179" y="23375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10039886" y="296078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8143458" y="598299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8852756" y="5976643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1" name="Oval 70"/>
          <p:cNvSpPr/>
          <p:nvPr/>
        </p:nvSpPr>
        <p:spPr>
          <a:xfrm>
            <a:off x="9464451" y="53800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10173749" y="537369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10109122" y="5962652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10059030" y="35440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445307" y="29979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6902907" y="412661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6276751" y="4134552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6861166" y="53733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6895903" y="5987755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6274430" y="4757441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5652130" y="3559475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6334975" y="2997994"/>
            <a:ext cx="381385" cy="3603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latin typeface="Helvetica Neue "/>
              <a:ea typeface="ＭＳ Ｐゴシック" charset="-128"/>
              <a:cs typeface="Helvetica Neue 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8225785" y="4136967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1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8235867" y="3552122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2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8235867" y="4719282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2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8852756" y="4731982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3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7595156" y="4719282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3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7570464" y="3559474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cs typeface="Helvetica Neue"/>
              </a:rPr>
              <a:t>3</a:t>
            </a:r>
          </a:p>
        </p:txBody>
      </p:sp>
      <p:sp>
        <p:nvSpPr>
          <p:cNvPr id="91" name="Rectangle 90"/>
          <p:cNvSpPr/>
          <p:nvPr/>
        </p:nvSpPr>
        <p:spPr>
          <a:xfrm>
            <a:off x="9499423" y="4737042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4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7570464" y="5333943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4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7595156" y="2970214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4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6934662" y="3565101"/>
            <a:ext cx="327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 Neue"/>
                <a:ea typeface="Arial" charset="0"/>
                <a:cs typeface="Helvetica Neue"/>
              </a:rPr>
              <a:t>4</a:t>
            </a:r>
            <a:endParaRPr lang="en-US" sz="20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768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452</Words>
  <Application>Microsoft Office PowerPoint</Application>
  <PresentationFormat>Custom</PresentationFormat>
  <Paragraphs>163</Paragraphs>
  <Slides>15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London School of Hygiene &amp; Tropical Medicine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Clare Wenham</dc:creator>
  <cp:lastModifiedBy>David</cp:lastModifiedBy>
  <cp:revision>4</cp:revision>
  <dcterms:created xsi:type="dcterms:W3CDTF">2015-07-20T15:19:23Z</dcterms:created>
  <dcterms:modified xsi:type="dcterms:W3CDTF">2015-09-28T13:34:47Z</dcterms:modified>
</cp:coreProperties>
</file>