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42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33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5799" autoAdjust="0"/>
  </p:normalViewPr>
  <p:slideViewPr>
    <p:cSldViewPr snapToGrid="0">
      <p:cViewPr varScale="1">
        <p:scale>
          <a:sx n="91" d="100"/>
          <a:sy n="91" d="100"/>
        </p:scale>
        <p:origin x="-43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579F2-9E04-4740-B111-58ADD3C41A57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B57BE-73C0-418F-9F80-D063FF79DBE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44439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:p14="http://schemas.microsoft.com/office/powerpoint/2010/main" xmlns="" val="584252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4784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82212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87991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3041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95940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83896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97923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71441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3352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4804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92994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95851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23293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24320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66205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97696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8077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4620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8334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6451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8254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010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2740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3753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c.f. “The Network Disease” from VC1.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FC3369-BFCD-4364-B81E-FCF5121FB34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8400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35972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2997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9447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03423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7263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3613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13013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2344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3429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3463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2879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30E2-0E3E-49EB-997D-01400722AB5A}" type="datetimeFigureOut">
              <a:rPr lang="en-GB" smtClean="0"/>
              <a:pPr/>
              <a:t>28/09/2015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6639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235870" y="2948543"/>
            <a:ext cx="972026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Epidemics on Networks</a:t>
            </a:r>
            <a:endParaRPr lang="en-US" sz="5000" dirty="0">
              <a:latin typeface="Helvetica Neue Light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558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468493" y="2430463"/>
            <a:ext cx="582230" cy="540000"/>
          </a:xfrm>
          <a:prstGeom prst="ellipse">
            <a:avLst/>
          </a:prstGeom>
          <a:solidFill>
            <a:srgbClr val="00FF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7"/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7" idx="5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7" idx="6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130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Go round infected person’s contacts in turn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Roll dice. If number is 1 or 2, infect that person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Continue for all contacts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2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pic>
        <p:nvPicPr>
          <p:cNvPr id="2" name="Picture 1" descr="dice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076"/>
          <a:stretch/>
        </p:blipFill>
        <p:spPr>
          <a:xfrm>
            <a:off x="2062500" y="2921260"/>
            <a:ext cx="874420" cy="1050928"/>
          </a:xfrm>
          <a:prstGeom prst="rect">
            <a:avLst/>
          </a:prstGeom>
        </p:spPr>
      </p:pic>
      <p:pic>
        <p:nvPicPr>
          <p:cNvPr id="13" name="Picture 12" descr="dice1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779"/>
          <a:stretch/>
        </p:blipFill>
        <p:spPr>
          <a:xfrm>
            <a:off x="-1316405" y="3514169"/>
            <a:ext cx="869157" cy="966007"/>
          </a:xfrm>
          <a:prstGeom prst="rect">
            <a:avLst/>
          </a:prstGeom>
        </p:spPr>
      </p:pic>
      <p:sp>
        <p:nvSpPr>
          <p:cNvPr id="48" name="Oval 47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pic>
        <p:nvPicPr>
          <p:cNvPr id="49" name="Picture 48" descr="dice1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779"/>
          <a:stretch/>
        </p:blipFill>
        <p:spPr>
          <a:xfrm>
            <a:off x="2067765" y="2963480"/>
            <a:ext cx="869157" cy="966007"/>
          </a:xfrm>
          <a:prstGeom prst="rect">
            <a:avLst/>
          </a:prstGeom>
        </p:spPr>
      </p:pic>
      <p:sp>
        <p:nvSpPr>
          <p:cNvPr id="50" name="Oval 49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51" name="Straight Connector 50"/>
          <p:cNvCxnSpPr>
            <a:endCxn id="50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Oval 46"/>
          <p:cNvSpPr>
            <a:spLocks noChangeAspect="1"/>
          </p:cNvSpPr>
          <p:nvPr/>
        </p:nvSpPr>
        <p:spPr bwMode="auto">
          <a:xfrm>
            <a:off x="1970040" y="2921861"/>
            <a:ext cx="1068073" cy="990604"/>
          </a:xfrm>
          <a:prstGeom prst="ellipse">
            <a:avLst/>
          </a:prstGeom>
          <a:noFill/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096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468493" y="24304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7"/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7" idx="5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7" idx="6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130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Go round infected person’s contacts in turn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Roll dice. If number is 1 or 2, infect that person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Continue for all contacts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2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pic>
        <p:nvPicPr>
          <p:cNvPr id="2" name="Picture 1" descr="dice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076"/>
          <a:stretch/>
        </p:blipFill>
        <p:spPr>
          <a:xfrm>
            <a:off x="2062500" y="2921260"/>
            <a:ext cx="874420" cy="1050928"/>
          </a:xfrm>
          <a:prstGeom prst="rect">
            <a:avLst/>
          </a:prstGeom>
        </p:spPr>
      </p:pic>
      <p:pic>
        <p:nvPicPr>
          <p:cNvPr id="13" name="Picture 12" descr="dice1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779"/>
          <a:stretch/>
        </p:blipFill>
        <p:spPr>
          <a:xfrm>
            <a:off x="-1316405" y="3514169"/>
            <a:ext cx="869157" cy="966007"/>
          </a:xfrm>
          <a:prstGeom prst="rect">
            <a:avLst/>
          </a:prstGeom>
        </p:spPr>
      </p:pic>
      <p:sp>
        <p:nvSpPr>
          <p:cNvPr id="48" name="Oval 47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0" name="Oval 49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51" name="Straight Connector 50"/>
          <p:cNvCxnSpPr>
            <a:endCxn id="50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2" name="Picture 51" descr="dice1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1" t="-1107" r="66578" b="1107"/>
          <a:stretch/>
        </p:blipFill>
        <p:spPr>
          <a:xfrm>
            <a:off x="2057605" y="2953320"/>
            <a:ext cx="869157" cy="966007"/>
          </a:xfrm>
          <a:prstGeom prst="rect">
            <a:avLst/>
          </a:prstGeom>
        </p:spPr>
      </p:pic>
      <p:sp>
        <p:nvSpPr>
          <p:cNvPr id="47" name="Oval 46"/>
          <p:cNvSpPr>
            <a:spLocks noChangeAspect="1"/>
          </p:cNvSpPr>
          <p:nvPr/>
        </p:nvSpPr>
        <p:spPr bwMode="auto">
          <a:xfrm>
            <a:off x="1970040" y="2921861"/>
            <a:ext cx="1068073" cy="990604"/>
          </a:xfrm>
          <a:prstGeom prst="ellipse">
            <a:avLst/>
          </a:prstGeom>
          <a:noFill/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899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468493" y="24304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7"/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7" idx="5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7" idx="6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00FF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130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Go round infected person’s contacts in turn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Roll dice. If number is 1 or 2, infect that person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Continue for all contacts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2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pic>
        <p:nvPicPr>
          <p:cNvPr id="2" name="Picture 1" descr="dice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076"/>
          <a:stretch/>
        </p:blipFill>
        <p:spPr>
          <a:xfrm>
            <a:off x="2062500" y="2921260"/>
            <a:ext cx="874420" cy="1050928"/>
          </a:xfrm>
          <a:prstGeom prst="rect">
            <a:avLst/>
          </a:prstGeom>
        </p:spPr>
      </p:pic>
      <p:pic>
        <p:nvPicPr>
          <p:cNvPr id="13" name="Picture 12" descr="dice1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779"/>
          <a:stretch/>
        </p:blipFill>
        <p:spPr>
          <a:xfrm>
            <a:off x="-1316405" y="3514169"/>
            <a:ext cx="869157" cy="966007"/>
          </a:xfrm>
          <a:prstGeom prst="rect">
            <a:avLst/>
          </a:prstGeom>
        </p:spPr>
      </p:pic>
      <p:sp>
        <p:nvSpPr>
          <p:cNvPr id="48" name="Oval 47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0" name="Oval 49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51" name="Straight Connector 50"/>
          <p:cNvCxnSpPr>
            <a:endCxn id="50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dice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076"/>
          <a:stretch/>
        </p:blipFill>
        <p:spPr>
          <a:xfrm>
            <a:off x="2062500" y="2919956"/>
            <a:ext cx="874420" cy="1050928"/>
          </a:xfrm>
          <a:prstGeom prst="rect">
            <a:avLst/>
          </a:prstGeom>
        </p:spPr>
      </p:pic>
      <p:sp>
        <p:nvSpPr>
          <p:cNvPr id="47" name="Oval 46"/>
          <p:cNvSpPr>
            <a:spLocks noChangeAspect="1"/>
          </p:cNvSpPr>
          <p:nvPr/>
        </p:nvSpPr>
        <p:spPr bwMode="auto">
          <a:xfrm>
            <a:off x="1970040" y="2921861"/>
            <a:ext cx="1068073" cy="99060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81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468493" y="24304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7"/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7" idx="5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7" idx="6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130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Go round infected person’s contacts in turn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Roll dice. If number is 1 or 2, infect that person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Continue for all contacts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2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pic>
        <p:nvPicPr>
          <p:cNvPr id="2" name="Picture 1" descr="dice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076"/>
          <a:stretch/>
        </p:blipFill>
        <p:spPr>
          <a:xfrm>
            <a:off x="2062500" y="2921260"/>
            <a:ext cx="874420" cy="1050928"/>
          </a:xfrm>
          <a:prstGeom prst="rect">
            <a:avLst/>
          </a:prstGeom>
        </p:spPr>
      </p:pic>
      <p:sp>
        <p:nvSpPr>
          <p:cNvPr id="48" name="Oval 47"/>
          <p:cNvSpPr>
            <a:spLocks noChangeAspect="1"/>
          </p:cNvSpPr>
          <p:nvPr/>
        </p:nvSpPr>
        <p:spPr bwMode="auto">
          <a:xfrm>
            <a:off x="5890763" y="3379645"/>
            <a:ext cx="668713" cy="62021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9" name="Oval 48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0" name="Oval 49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51" name="Straight Connector 50"/>
          <p:cNvCxnSpPr>
            <a:endCxn id="50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2" name="Picture 51" descr="dice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076"/>
          <a:stretch/>
        </p:blipFill>
        <p:spPr>
          <a:xfrm>
            <a:off x="2062500" y="2921260"/>
            <a:ext cx="874420" cy="1050928"/>
          </a:xfrm>
          <a:prstGeom prst="rect">
            <a:avLst/>
          </a:prstGeom>
        </p:spPr>
      </p:pic>
      <p:sp>
        <p:nvSpPr>
          <p:cNvPr id="47" name="Oval 46"/>
          <p:cNvSpPr>
            <a:spLocks noChangeAspect="1"/>
          </p:cNvSpPr>
          <p:nvPr/>
        </p:nvSpPr>
        <p:spPr bwMode="auto">
          <a:xfrm>
            <a:off x="1970040" y="2921861"/>
            <a:ext cx="1068073" cy="99060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42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468493" y="24304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7"/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7" idx="5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  <a:endCxn id="11" idx="0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7" idx="6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11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130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Go round infected person’s contacts in turn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Roll dice. If number is 1 or 2, infect that person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Continue for all contacts, then infected person recovers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2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pic>
        <p:nvPicPr>
          <p:cNvPr id="2" name="Picture 1" descr="dice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076"/>
          <a:stretch/>
        </p:blipFill>
        <p:spPr>
          <a:xfrm>
            <a:off x="2062500" y="2921260"/>
            <a:ext cx="874420" cy="1050928"/>
          </a:xfrm>
          <a:prstGeom prst="rect">
            <a:avLst/>
          </a:prstGeom>
        </p:spPr>
      </p:pic>
      <p:sp>
        <p:nvSpPr>
          <p:cNvPr id="49" name="Oval 48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57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468493" y="24304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7"/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7" idx="5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  <a:endCxn id="11" idx="0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7" idx="6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11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130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Go round infected person’s contacts in turn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Roll dice. If number is 1 or 2, infect that person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Continue for all contacts, then infected person recovers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2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pic>
        <p:nvPicPr>
          <p:cNvPr id="2" name="Picture 1" descr="dice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076"/>
          <a:stretch/>
        </p:blipFill>
        <p:spPr>
          <a:xfrm>
            <a:off x="2062500" y="2921260"/>
            <a:ext cx="874420" cy="1050928"/>
          </a:xfrm>
          <a:prstGeom prst="rect">
            <a:avLst/>
          </a:prstGeom>
        </p:spPr>
      </p:pic>
      <p:sp>
        <p:nvSpPr>
          <p:cNvPr id="49" name="Oval 48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46" name="Straight Connector 45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3272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468493" y="24304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7"/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  <a:endCxn id="7" idx="5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  <a:endCxn id="11" idx="0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7" idx="6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  <a:endCxn id="11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Start with two infected people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For each infected person, roll dice for each contact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3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cxnSp>
        <p:nvCxnSpPr>
          <p:cNvPr id="44" name="Straight Connector 43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0155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/>
          <p:cNvSpPr>
            <a:spLocks noChangeAspect="1"/>
          </p:cNvSpPr>
          <p:nvPr/>
        </p:nvSpPr>
        <p:spPr bwMode="auto">
          <a:xfrm>
            <a:off x="3467649" y="2432052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1" idx="0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  <a:endCxn id="11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Start with two infected people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For each infected person, roll dice for each contact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3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cxnSp>
        <p:nvCxnSpPr>
          <p:cNvPr id="44" name="Straight Connector 43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1968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/>
          <p:cNvSpPr>
            <a:spLocks noChangeAspect="1"/>
          </p:cNvSpPr>
          <p:nvPr/>
        </p:nvSpPr>
        <p:spPr bwMode="auto">
          <a:xfrm>
            <a:off x="3467649" y="2432052"/>
            <a:ext cx="582230" cy="540000"/>
          </a:xfrm>
          <a:prstGeom prst="ellipse">
            <a:avLst/>
          </a:prstGeom>
          <a:solidFill>
            <a:srgbClr val="00FF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1" idx="0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  <a:endCxn id="11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Start with two infected people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For each infected person, roll dice for each contact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3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pic>
        <p:nvPicPr>
          <p:cNvPr id="48" name="Picture 47" descr="dice1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779"/>
          <a:stretch/>
        </p:blipFill>
        <p:spPr>
          <a:xfrm>
            <a:off x="2067765" y="2963480"/>
            <a:ext cx="869157" cy="966007"/>
          </a:xfrm>
          <a:prstGeom prst="rect">
            <a:avLst/>
          </a:prstGeom>
        </p:spPr>
      </p:pic>
      <p:cxnSp>
        <p:nvCxnSpPr>
          <p:cNvPr id="47" name="Straight Connector 46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7393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/>
          <p:cNvSpPr>
            <a:spLocks noChangeAspect="1"/>
          </p:cNvSpPr>
          <p:nvPr/>
        </p:nvSpPr>
        <p:spPr bwMode="auto">
          <a:xfrm>
            <a:off x="3467649" y="2432052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2F2F2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1" idx="0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  <a:endCxn id="11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Start with two infected people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For each infected person, roll dice for each contact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3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cxnSp>
        <p:nvCxnSpPr>
          <p:cNvPr id="44" name="Straight Connector 43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5602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Screen Shot 2014-09-21 at 11.22.39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0287" y="1752600"/>
            <a:ext cx="36512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Screen Shot 2014-09-21 at 11.22.28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2273" y="1828800"/>
            <a:ext cx="434181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258070" y="428625"/>
            <a:ext cx="37769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500"/>
              </a:spcAft>
            </a:pPr>
            <a:r>
              <a:rPr lang="en-US" sz="4000" dirty="0">
                <a:solidFill>
                  <a:schemeClr val="tx2"/>
                </a:solidFill>
                <a:latin typeface="Helvetica Neue Light"/>
                <a:cs typeface="Helvetica Neue Light"/>
              </a:rPr>
              <a:t>Social networks</a:t>
            </a:r>
          </a:p>
        </p:txBody>
      </p:sp>
      <p:sp>
        <p:nvSpPr>
          <p:cNvPr id="8" name="Rectangle 7"/>
          <p:cNvSpPr/>
          <p:nvPr/>
        </p:nvSpPr>
        <p:spPr>
          <a:xfrm>
            <a:off x="1775632" y="1828800"/>
            <a:ext cx="1219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ea typeface="ＭＳ Ｐゴシック" pitchFamily="-84" charset="-128"/>
              <a:cs typeface="ＭＳ Ｐゴシック" pitchFamily="-84" charset="-12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287" y="1752600"/>
            <a:ext cx="1219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  <a:ea typeface="ＭＳ Ｐゴシック" pitchFamily="-84" charset="-128"/>
              <a:cs typeface="ＭＳ Ｐゴシック" pitchFamily="-84" charset="-12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79158" y="4981575"/>
            <a:ext cx="1524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Helvetica Neue Light"/>
                <a:cs typeface="Helvetica Neue Light"/>
              </a:rPr>
              <a:t>Age 4–5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7522899" y="4981575"/>
            <a:ext cx="18876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Helvetica Neue Light"/>
                <a:cs typeface="Helvetica Neue Light"/>
              </a:rPr>
              <a:t>Age 10–11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92267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/>
          <p:cNvSpPr>
            <a:spLocks noChangeAspect="1"/>
          </p:cNvSpPr>
          <p:nvPr/>
        </p:nvSpPr>
        <p:spPr bwMode="auto">
          <a:xfrm>
            <a:off x="3467649" y="2432052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1" idx="0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  <a:endCxn id="11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Start with two infected people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For each infected person, roll dice for each contact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3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cxnSp>
        <p:nvCxnSpPr>
          <p:cNvPr id="44" name="Straight Connector 43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1702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val 48"/>
          <p:cNvSpPr>
            <a:spLocks noChangeAspect="1"/>
          </p:cNvSpPr>
          <p:nvPr/>
        </p:nvSpPr>
        <p:spPr bwMode="auto">
          <a:xfrm>
            <a:off x="3469336" y="3421063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 bwMode="auto">
          <a:xfrm>
            <a:off x="3467649" y="2432052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Start with two infected people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For each infected person, roll dice for each contact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3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 bwMode="auto">
          <a:xfrm>
            <a:off x="5933997" y="3421062"/>
            <a:ext cx="582230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48" name="Straight Connector 47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 bwMode="auto">
          <a:xfrm rot="16200000" flipH="1">
            <a:off x="3309425" y="344257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 bwMode="auto">
          <a:xfrm rot="5400000">
            <a:off x="3334826" y="341717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9872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val 48"/>
          <p:cNvSpPr>
            <a:spLocks noChangeAspect="1"/>
          </p:cNvSpPr>
          <p:nvPr/>
        </p:nvSpPr>
        <p:spPr bwMode="auto">
          <a:xfrm>
            <a:off x="3469336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 bwMode="auto">
          <a:xfrm>
            <a:off x="3467649" y="2432052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2F2F2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Start with two infected people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For each infected person, roll dice for each contact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3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 bwMode="auto">
          <a:xfrm>
            <a:off x="5933997" y="3421062"/>
            <a:ext cx="582230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48" name="Straight Connector 47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 bwMode="auto">
          <a:xfrm rot="16200000" flipH="1">
            <a:off x="3309425" y="344257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 bwMode="auto">
          <a:xfrm rot="5400000">
            <a:off x="3334826" y="341717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0006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val 48"/>
          <p:cNvSpPr>
            <a:spLocks noChangeAspect="1"/>
          </p:cNvSpPr>
          <p:nvPr/>
        </p:nvSpPr>
        <p:spPr bwMode="auto">
          <a:xfrm>
            <a:off x="3469336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 bwMode="auto">
          <a:xfrm>
            <a:off x="3467649" y="2432052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Start with two infected people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For each infected person, roll dice for each contact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3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pic>
        <p:nvPicPr>
          <p:cNvPr id="48" name="Picture 47" descr="dice1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779"/>
          <a:stretch/>
        </p:blipFill>
        <p:spPr>
          <a:xfrm>
            <a:off x="2067765" y="2963480"/>
            <a:ext cx="869157" cy="966007"/>
          </a:xfrm>
          <a:prstGeom prst="rect">
            <a:avLst/>
          </a:prstGeom>
        </p:spPr>
      </p:pic>
      <p:sp>
        <p:nvSpPr>
          <p:cNvPr id="47" name="Oval 46"/>
          <p:cNvSpPr>
            <a:spLocks noChangeAspect="1"/>
          </p:cNvSpPr>
          <p:nvPr/>
        </p:nvSpPr>
        <p:spPr bwMode="auto">
          <a:xfrm>
            <a:off x="5933997" y="3421062"/>
            <a:ext cx="582230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50" name="Straight Connector 49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 bwMode="auto">
          <a:xfrm rot="16200000" flipH="1">
            <a:off x="3309425" y="344257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 bwMode="auto">
          <a:xfrm rot="5400000">
            <a:off x="3334826" y="341717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7000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val 48"/>
          <p:cNvSpPr>
            <a:spLocks noChangeAspect="1"/>
          </p:cNvSpPr>
          <p:nvPr/>
        </p:nvSpPr>
        <p:spPr bwMode="auto">
          <a:xfrm>
            <a:off x="3469336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 bwMode="auto">
          <a:xfrm>
            <a:off x="3467649" y="2432052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Start with two infected people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For each infected person, roll dice for each contact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3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pic>
        <p:nvPicPr>
          <p:cNvPr id="48" name="Picture 47" descr="dice1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779"/>
          <a:stretch/>
        </p:blipFill>
        <p:spPr>
          <a:xfrm>
            <a:off x="2067765" y="2963480"/>
            <a:ext cx="869157" cy="966007"/>
          </a:xfrm>
          <a:prstGeom prst="rect">
            <a:avLst/>
          </a:prstGeom>
        </p:spPr>
      </p:pic>
      <p:sp>
        <p:nvSpPr>
          <p:cNvPr id="47" name="Oval 46"/>
          <p:cNvSpPr>
            <a:spLocks noChangeAspect="1"/>
          </p:cNvSpPr>
          <p:nvPr/>
        </p:nvSpPr>
        <p:spPr bwMode="auto">
          <a:xfrm>
            <a:off x="5933997" y="3421062"/>
            <a:ext cx="582230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pic>
        <p:nvPicPr>
          <p:cNvPr id="50" name="Picture 49" descr="dice2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076"/>
          <a:stretch/>
        </p:blipFill>
        <p:spPr>
          <a:xfrm>
            <a:off x="2062500" y="2921260"/>
            <a:ext cx="874420" cy="1050928"/>
          </a:xfrm>
          <a:prstGeom prst="rect">
            <a:avLst/>
          </a:prstGeom>
        </p:spPr>
      </p:pic>
      <p:cxnSp>
        <p:nvCxnSpPr>
          <p:cNvPr id="51" name="Straight Connector 50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 bwMode="auto">
          <a:xfrm rot="16200000" flipH="1">
            <a:off x="3309425" y="344257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 bwMode="auto">
          <a:xfrm rot="5400000">
            <a:off x="3334826" y="341717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3626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 descr="dice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665" t="1059" r="33722" b="-1059"/>
          <a:stretch/>
        </p:blipFill>
        <p:spPr>
          <a:xfrm>
            <a:off x="2074069" y="2921260"/>
            <a:ext cx="840626" cy="1050928"/>
          </a:xfrm>
          <a:prstGeom prst="rect">
            <a:avLst/>
          </a:prstGeom>
        </p:spPr>
      </p:pic>
      <p:sp>
        <p:nvSpPr>
          <p:cNvPr id="49" name="Oval 48"/>
          <p:cNvSpPr>
            <a:spLocks noChangeAspect="1"/>
          </p:cNvSpPr>
          <p:nvPr/>
        </p:nvSpPr>
        <p:spPr bwMode="auto">
          <a:xfrm>
            <a:off x="3469336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 bwMode="auto">
          <a:xfrm>
            <a:off x="3467649" y="2432052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flipH="1">
            <a:off x="6516230" y="3371975"/>
            <a:ext cx="779586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flipH="1" flipV="1">
            <a:off x="7586935" y="3641975"/>
            <a:ext cx="96219" cy="2982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52" y="3067175"/>
            <a:ext cx="891029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Start with two infected people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For each infected person, roll dice for each contact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3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 bwMode="auto">
          <a:xfrm>
            <a:off x="5933997" y="3421062"/>
            <a:ext cx="582230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48" name="Straight Connector 47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 bwMode="auto">
          <a:xfrm rot="16200000" flipH="1">
            <a:off x="3309425" y="344257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 bwMode="auto">
          <a:xfrm rot="5400000">
            <a:off x="3334826" y="341717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1009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 descr="dice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665" t="1059" r="33722" b="-1059"/>
          <a:stretch/>
        </p:blipFill>
        <p:spPr>
          <a:xfrm>
            <a:off x="2074069" y="2921260"/>
            <a:ext cx="840626" cy="1050928"/>
          </a:xfrm>
          <a:prstGeom prst="rect">
            <a:avLst/>
          </a:prstGeom>
        </p:spPr>
      </p:pic>
      <p:sp>
        <p:nvSpPr>
          <p:cNvPr id="49" name="Oval 48"/>
          <p:cNvSpPr>
            <a:spLocks noChangeAspect="1"/>
          </p:cNvSpPr>
          <p:nvPr/>
        </p:nvSpPr>
        <p:spPr bwMode="auto">
          <a:xfrm>
            <a:off x="3469336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 bwMode="auto">
          <a:xfrm>
            <a:off x="3467649" y="2432052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flipH="1">
            <a:off x="6516230" y="3371975"/>
            <a:ext cx="779586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flipH="1" flipV="1">
            <a:off x="7586935" y="3641975"/>
            <a:ext cx="96219" cy="2982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52" y="3067175"/>
            <a:ext cx="891029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Start with two infected people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For each infected person, roll dice for each contact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3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 bwMode="auto">
          <a:xfrm>
            <a:off x="5933997" y="3421062"/>
            <a:ext cx="582230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48" name="Straight Connector 47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 bwMode="auto">
          <a:xfrm rot="16200000" flipH="1">
            <a:off x="3309425" y="344257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 bwMode="auto">
          <a:xfrm rot="5400000">
            <a:off x="3334826" y="341717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7743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val 48"/>
          <p:cNvSpPr>
            <a:spLocks noChangeAspect="1"/>
          </p:cNvSpPr>
          <p:nvPr/>
        </p:nvSpPr>
        <p:spPr bwMode="auto">
          <a:xfrm>
            <a:off x="3469336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 bwMode="auto">
          <a:xfrm>
            <a:off x="3467649" y="2432052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flipH="1">
            <a:off x="6516230" y="3371975"/>
            <a:ext cx="779586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flipH="1" flipV="1">
            <a:off x="7586935" y="3641975"/>
            <a:ext cx="96219" cy="2982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52" y="3067175"/>
            <a:ext cx="891029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Start with two infected people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For each infected person, roll dice for each contact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3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 bwMode="auto">
          <a:xfrm>
            <a:off x="5933997" y="3421062"/>
            <a:ext cx="582230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48" name="Straight Connector 47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 bwMode="auto">
          <a:xfrm rot="16200000" flipH="1">
            <a:off x="3309425" y="344257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 bwMode="auto">
          <a:xfrm rot="5400000">
            <a:off x="3334826" y="341717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 bwMode="auto">
          <a:xfrm rot="16200000" flipH="1">
            <a:off x="5783949" y="344257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 bwMode="auto">
          <a:xfrm rot="5400000">
            <a:off x="5809350" y="341717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2992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val 48"/>
          <p:cNvSpPr>
            <a:spLocks noChangeAspect="1"/>
          </p:cNvSpPr>
          <p:nvPr/>
        </p:nvSpPr>
        <p:spPr bwMode="auto">
          <a:xfrm>
            <a:off x="3469336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 bwMode="auto">
          <a:xfrm>
            <a:off x="3467649" y="2432052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flipH="1">
            <a:off x="6516230" y="3371975"/>
            <a:ext cx="779586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flipH="1" flipV="1">
            <a:off x="7586935" y="3641975"/>
            <a:ext cx="96219" cy="2982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52" y="3067175"/>
            <a:ext cx="891029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Start with two infected people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Continue until epidemic ends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4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 bwMode="auto">
          <a:xfrm>
            <a:off x="5933997" y="3421062"/>
            <a:ext cx="582230" cy="5400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48" name="Straight Connector 47"/>
          <p:cNvCxnSpPr/>
          <p:nvPr/>
        </p:nvCxnSpPr>
        <p:spPr bwMode="auto">
          <a:xfrm rot="16200000" flipH="1">
            <a:off x="4559055" y="344263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 bwMode="auto">
          <a:xfrm rot="5400000">
            <a:off x="4584456" y="341723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 bwMode="auto">
          <a:xfrm rot="16200000" flipH="1">
            <a:off x="3309425" y="344257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 bwMode="auto">
          <a:xfrm rot="5400000">
            <a:off x="3334826" y="341717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 bwMode="auto">
          <a:xfrm rot="16200000" flipH="1">
            <a:off x="5783949" y="3442579"/>
            <a:ext cx="885714" cy="496967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 bwMode="auto">
          <a:xfrm rot="5400000">
            <a:off x="5809350" y="3417177"/>
            <a:ext cx="885714" cy="547770"/>
          </a:xfrm>
          <a:prstGeom prst="line">
            <a:avLst/>
          </a:prstGeom>
          <a:solidFill>
            <a:srgbClr val="3366FF"/>
          </a:solidFill>
          <a:ln w="50800" cap="rnd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4846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 txBox="1">
            <a:spLocks/>
          </p:cNvSpPr>
          <p:nvPr/>
        </p:nvSpPr>
        <p:spPr bwMode="auto">
          <a:xfrm>
            <a:off x="3028157" y="5367338"/>
            <a:ext cx="5486400" cy="8048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en-GB" sz="1400" i="1" kern="0" dirty="0">
              <a:ea typeface="ＭＳ Ｐゴシック" pitchFamily="-84" charset="-128"/>
              <a:cs typeface="ＭＳ Ｐゴシック" pitchFamily="-84" charset="-128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 t="11700"/>
          <a:stretch>
            <a:fillRect/>
          </a:stretch>
        </p:blipFill>
        <p:spPr bwMode="auto">
          <a:xfrm>
            <a:off x="2048659" y="1224532"/>
            <a:ext cx="7998557" cy="5296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235870" y="329168"/>
            <a:ext cx="9720263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  <a:latin typeface="Helvetica Neue Light"/>
                <a:cs typeface="Helvetica Neue Light"/>
              </a:rPr>
              <a:t>Romantic network in US high school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411167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468493" y="2430463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7"/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  <a:endCxn id="7" idx="5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  <a:endCxn id="11" idx="0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7" idx="6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  <a:endCxn id="11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79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468493" y="24304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7"/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  <a:endCxn id="7" idx="5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  <a:endCxn id="11" idx="0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7" idx="6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  <a:endCxn id="11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1" y="5183732"/>
            <a:ext cx="8676226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Everyone starts off </a:t>
            </a:r>
            <a:r>
              <a:rPr lang="en-US" sz="2400" dirty="0">
                <a:solidFill>
                  <a:srgbClr val="00C903"/>
                </a:solidFill>
                <a:latin typeface="Helvetica Neue Light"/>
                <a:cs typeface="Helvetica Neue Light"/>
              </a:rPr>
              <a:t>susceptible</a:t>
            </a:r>
            <a:r>
              <a:rPr lang="en-US" sz="2400" dirty="0">
                <a:latin typeface="Helvetica Neue Light"/>
                <a:cs typeface="Helvetica Neue Light"/>
              </a:rPr>
              <a:t>, apart from one </a:t>
            </a:r>
            <a:r>
              <a:rPr lang="en-US" sz="2400" dirty="0">
                <a:solidFill>
                  <a:srgbClr val="FF0000"/>
                </a:solidFill>
                <a:latin typeface="Helvetica Neue Light"/>
                <a:cs typeface="Helvetica Neue Light"/>
              </a:rPr>
              <a:t>infected </a:t>
            </a:r>
            <a:r>
              <a:rPr lang="en-US" sz="2400" dirty="0">
                <a:latin typeface="Helvetica Neue Light"/>
                <a:cs typeface="Helvetica Neue Light"/>
              </a:rPr>
              <a:t>person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1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853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468493" y="24304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7"/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1"/>
            <a:endCxn id="7" idx="5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  <a:endCxn id="11" idx="0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7" idx="6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  <a:endCxn id="12" idx="0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  <a:endCxn id="11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stCxn id="12" idx="6"/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2"/>
            <a:ext cx="9209417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Go round infected person’s contacts in turn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2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pic>
        <p:nvPicPr>
          <p:cNvPr id="13" name="Picture 12" descr="dice1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779"/>
          <a:stretch/>
        </p:blipFill>
        <p:spPr>
          <a:xfrm>
            <a:off x="-1316405" y="3514169"/>
            <a:ext cx="869157" cy="96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70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468493" y="24304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00FF00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7"/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7" idx="5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  <a:endCxn id="11" idx="0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7" idx="6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11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Go round infected person’s contacts in turn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Roll dice. If number is 1 or 2, infect that person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2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pic>
        <p:nvPicPr>
          <p:cNvPr id="2" name="Picture 1" descr="dice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076"/>
          <a:stretch/>
        </p:blipFill>
        <p:spPr>
          <a:xfrm>
            <a:off x="2062500" y="2921260"/>
            <a:ext cx="874420" cy="1050928"/>
          </a:xfrm>
          <a:prstGeom prst="rect">
            <a:avLst/>
          </a:prstGeom>
        </p:spPr>
      </p:pic>
      <p:pic>
        <p:nvPicPr>
          <p:cNvPr id="13" name="Picture 12" descr="dice1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779"/>
          <a:stretch/>
        </p:blipFill>
        <p:spPr>
          <a:xfrm>
            <a:off x="-1316405" y="3514169"/>
            <a:ext cx="869157" cy="966007"/>
          </a:xfrm>
          <a:prstGeom prst="rect">
            <a:avLst/>
          </a:prstGeom>
        </p:spPr>
      </p:pic>
      <p:sp>
        <p:nvSpPr>
          <p:cNvPr id="47" name="Oval 46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616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468493" y="24304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7"/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7" idx="5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  <a:endCxn id="11" idx="0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7" idx="6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11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89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Go round infected person’s contacts in turn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Roll dice. If number is 1 or 2, infect that person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2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pic>
        <p:nvPicPr>
          <p:cNvPr id="2" name="Picture 1" descr="dice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076"/>
          <a:stretch/>
        </p:blipFill>
        <p:spPr>
          <a:xfrm>
            <a:off x="2062500" y="2921260"/>
            <a:ext cx="874420" cy="1050928"/>
          </a:xfrm>
          <a:prstGeom prst="rect">
            <a:avLst/>
          </a:prstGeom>
        </p:spPr>
      </p:pic>
      <p:pic>
        <p:nvPicPr>
          <p:cNvPr id="13" name="Picture 12" descr="dice1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779"/>
          <a:stretch/>
        </p:blipFill>
        <p:spPr>
          <a:xfrm>
            <a:off x="-1316405" y="3514169"/>
            <a:ext cx="869157" cy="966007"/>
          </a:xfrm>
          <a:prstGeom prst="rect">
            <a:avLst/>
          </a:prstGeom>
        </p:spPr>
      </p:pic>
      <p:sp>
        <p:nvSpPr>
          <p:cNvPr id="47" name="Oval 46"/>
          <p:cNvSpPr>
            <a:spLocks noChangeAspect="1"/>
          </p:cNvSpPr>
          <p:nvPr/>
        </p:nvSpPr>
        <p:spPr bwMode="auto">
          <a:xfrm>
            <a:off x="3424888" y="3383727"/>
            <a:ext cx="668713" cy="62021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9" name="Oval 48"/>
          <p:cNvSpPr>
            <a:spLocks noChangeAspect="1"/>
          </p:cNvSpPr>
          <p:nvPr/>
        </p:nvSpPr>
        <p:spPr bwMode="auto">
          <a:xfrm>
            <a:off x="1970040" y="2921861"/>
            <a:ext cx="1068073" cy="99060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236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spect="1"/>
          </p:cNvSpPr>
          <p:nvPr/>
        </p:nvSpPr>
        <p:spPr bwMode="auto">
          <a:xfrm>
            <a:off x="164088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936921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116516" y="15922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718964" y="24304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468493" y="2430463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4" name="Straight Connector 13"/>
          <p:cNvCxnSpPr>
            <a:stCxn id="6" idx="1"/>
            <a:endCxn id="5" idx="4"/>
          </p:cNvCxnSpPr>
          <p:nvPr/>
        </p:nvCxnSpPr>
        <p:spPr bwMode="auto">
          <a:xfrm rot="16200000" flipV="1">
            <a:off x="4417295" y="2122607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7"/>
            <a:endCxn id="5" idx="4"/>
          </p:cNvCxnSpPr>
          <p:nvPr/>
        </p:nvCxnSpPr>
        <p:spPr bwMode="auto">
          <a:xfrm rot="5400000" flipH="1" flipV="1">
            <a:off x="3997908" y="2099832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7" idx="5"/>
          </p:cNvCxnSpPr>
          <p:nvPr/>
        </p:nvCxnSpPr>
        <p:spPr bwMode="auto">
          <a:xfrm rot="16200000" flipV="1">
            <a:off x="4080462" y="2776377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</p:cNvCxnSpPr>
          <p:nvPr/>
        </p:nvCxnSpPr>
        <p:spPr bwMode="auto">
          <a:xfrm rot="5400000">
            <a:off x="3534308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7" idx="6"/>
          </p:cNvCxnSpPr>
          <p:nvPr/>
        </p:nvCxnSpPr>
        <p:spPr bwMode="auto">
          <a:xfrm rot="10800000">
            <a:off x="4050723" y="2700463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</p:cNvCxnSpPr>
          <p:nvPr/>
        </p:nvCxnSpPr>
        <p:spPr bwMode="auto">
          <a:xfrm rot="5400000">
            <a:off x="4784780" y="3195712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6"/>
            <a:endCxn id="4" idx="2"/>
          </p:cNvCxnSpPr>
          <p:nvPr/>
        </p:nvCxnSpPr>
        <p:spPr bwMode="auto">
          <a:xfrm>
            <a:off x="2223117" y="1862263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" idx="2"/>
            <a:endCxn id="4" idx="6"/>
          </p:cNvCxnSpPr>
          <p:nvPr/>
        </p:nvCxnSpPr>
        <p:spPr bwMode="auto">
          <a:xfrm rot="10800000">
            <a:off x="3519146" y="1862263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>
            <a:spLocks noChangeAspect="1"/>
          </p:cNvSpPr>
          <p:nvPr/>
        </p:nvSpPr>
        <p:spPr bwMode="auto">
          <a:xfrm>
            <a:off x="5933999" y="3421063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22" name="Straight Connector 121"/>
          <p:cNvCxnSpPr>
            <a:endCxn id="121" idx="2"/>
          </p:cNvCxnSpPr>
          <p:nvPr/>
        </p:nvCxnSpPr>
        <p:spPr bwMode="auto">
          <a:xfrm>
            <a:off x="5301196" y="3691063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>
            <a:spLocks noChangeAspect="1"/>
          </p:cNvSpPr>
          <p:nvPr/>
        </p:nvSpPr>
        <p:spPr bwMode="auto">
          <a:xfrm>
            <a:off x="5935687" y="2381250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6" name="Oval 125"/>
          <p:cNvSpPr>
            <a:spLocks noChangeAspect="1"/>
          </p:cNvSpPr>
          <p:nvPr/>
        </p:nvSpPr>
        <p:spPr bwMode="auto">
          <a:xfrm>
            <a:off x="7392036" y="39401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 bwMode="auto">
          <a:xfrm>
            <a:off x="7295817" y="31019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8" name="Oval 127"/>
          <p:cNvSpPr>
            <a:spLocks noChangeAspect="1"/>
          </p:cNvSpPr>
          <p:nvPr/>
        </p:nvSpPr>
        <p:spPr bwMode="auto">
          <a:xfrm>
            <a:off x="7473038" y="18827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29" name="Oval 128"/>
          <p:cNvSpPr>
            <a:spLocks noChangeAspect="1"/>
          </p:cNvSpPr>
          <p:nvPr/>
        </p:nvSpPr>
        <p:spPr bwMode="auto">
          <a:xfrm>
            <a:off x="8526067" y="12604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 bwMode="auto">
          <a:xfrm>
            <a:off x="9984106" y="1273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 bwMode="auto">
          <a:xfrm>
            <a:off x="8769079" y="27971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 bwMode="auto">
          <a:xfrm>
            <a:off x="8688071" y="4473575"/>
            <a:ext cx="582232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35" name="Straight Connector 134"/>
          <p:cNvCxnSpPr>
            <a:stCxn id="121" idx="5"/>
            <a:endCxn id="126" idx="2"/>
          </p:cNvCxnSpPr>
          <p:nvPr/>
        </p:nvCxnSpPr>
        <p:spPr bwMode="auto">
          <a:xfrm rot="16200000" flipH="1">
            <a:off x="6747410" y="3565547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26" idx="5"/>
            <a:endCxn id="132" idx="2"/>
          </p:cNvCxnSpPr>
          <p:nvPr/>
        </p:nvCxnSpPr>
        <p:spPr bwMode="auto">
          <a:xfrm rot="16200000" flipH="1">
            <a:off x="8117303" y="4172806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27" idx="2"/>
            <a:endCxn id="121" idx="6"/>
          </p:cNvCxnSpPr>
          <p:nvPr/>
        </p:nvCxnSpPr>
        <p:spPr bwMode="auto">
          <a:xfrm rot="10800000" flipV="1">
            <a:off x="6516228" y="3371975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26" idx="0"/>
            <a:endCxn id="127" idx="4"/>
          </p:cNvCxnSpPr>
          <p:nvPr/>
        </p:nvCxnSpPr>
        <p:spPr bwMode="auto">
          <a:xfrm rot="16200000" flipV="1">
            <a:off x="7485943" y="3742973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7" idx="6"/>
            <a:endCxn id="131" idx="2"/>
          </p:cNvCxnSpPr>
          <p:nvPr/>
        </p:nvCxnSpPr>
        <p:spPr bwMode="auto">
          <a:xfrm flipV="1">
            <a:off x="7878049" y="3067175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126" idx="6"/>
            <a:endCxn id="131" idx="3"/>
          </p:cNvCxnSpPr>
          <p:nvPr/>
        </p:nvCxnSpPr>
        <p:spPr bwMode="auto">
          <a:xfrm flipV="1">
            <a:off x="7974270" y="3258101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stCxn id="121" idx="0"/>
            <a:endCxn id="125" idx="4"/>
          </p:cNvCxnSpPr>
          <p:nvPr/>
        </p:nvCxnSpPr>
        <p:spPr bwMode="auto">
          <a:xfrm rot="5400000" flipH="1" flipV="1">
            <a:off x="5976057" y="3170326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25" idx="6"/>
            <a:endCxn id="128" idx="2"/>
          </p:cNvCxnSpPr>
          <p:nvPr/>
        </p:nvCxnSpPr>
        <p:spPr bwMode="auto">
          <a:xfrm flipV="1">
            <a:off x="6517922" y="2152787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28" idx="5"/>
            <a:endCxn id="131" idx="1"/>
          </p:cNvCxnSpPr>
          <p:nvPr/>
        </p:nvCxnSpPr>
        <p:spPr bwMode="auto">
          <a:xfrm rot="16200000" flipH="1">
            <a:off x="8145889" y="2167818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25" idx="5"/>
            <a:endCxn id="131" idx="2"/>
          </p:cNvCxnSpPr>
          <p:nvPr/>
        </p:nvCxnSpPr>
        <p:spPr bwMode="auto">
          <a:xfrm rot="16200000" flipH="1">
            <a:off x="7488358" y="1786460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30" idx="2"/>
            <a:endCxn id="129" idx="6"/>
          </p:cNvCxnSpPr>
          <p:nvPr/>
        </p:nvCxnSpPr>
        <p:spPr bwMode="auto">
          <a:xfrm rot="10800000">
            <a:off x="9108307" y="1530475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>
            <a:stCxn id="129" idx="3"/>
            <a:endCxn id="128" idx="7"/>
          </p:cNvCxnSpPr>
          <p:nvPr/>
        </p:nvCxnSpPr>
        <p:spPr bwMode="auto">
          <a:xfrm rot="5400000">
            <a:off x="8170437" y="1520964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 bwMode="auto">
          <a:xfrm>
            <a:off x="9903104" y="2339975"/>
            <a:ext cx="582230" cy="540000"/>
          </a:xfrm>
          <a:prstGeom prst="ellipse">
            <a:avLst/>
          </a:prstGeom>
          <a:solidFill>
            <a:srgbClr val="00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656762" y="5183733"/>
            <a:ext cx="9209417" cy="130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Go round infected person’s contacts in turn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Roll dice. If number is 1 or 2, infect that person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Helvetica Neue Light"/>
                <a:cs typeface="Helvetica Neue Light"/>
              </a:rPr>
              <a:t>• Continue for all contacts</a:t>
            </a: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656763" y="4595828"/>
            <a:ext cx="1377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Day 2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721885" y="274638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  <p:pic>
        <p:nvPicPr>
          <p:cNvPr id="13" name="Picture 12" descr="dice1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779"/>
          <a:stretch/>
        </p:blipFill>
        <p:spPr>
          <a:xfrm>
            <a:off x="-1316405" y="3514169"/>
            <a:ext cx="869157" cy="966007"/>
          </a:xfrm>
          <a:prstGeom prst="rect">
            <a:avLst/>
          </a:prstGeom>
        </p:spPr>
      </p:pic>
      <p:sp>
        <p:nvSpPr>
          <p:cNvPr id="48" name="Oval 47"/>
          <p:cNvSpPr>
            <a:spLocks noChangeAspect="1"/>
          </p:cNvSpPr>
          <p:nvPr/>
        </p:nvSpPr>
        <p:spPr bwMode="auto">
          <a:xfrm>
            <a:off x="4718964" y="3421063"/>
            <a:ext cx="582232" cy="540000"/>
          </a:xfrm>
          <a:prstGeom prst="ellipse">
            <a:avLst/>
          </a:prstGeom>
          <a:solidFill>
            <a:srgbClr val="FF0000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9" name="Oval 48"/>
          <p:cNvSpPr>
            <a:spLocks noChangeAspect="1"/>
          </p:cNvSpPr>
          <p:nvPr/>
        </p:nvSpPr>
        <p:spPr bwMode="auto">
          <a:xfrm>
            <a:off x="3468493" y="3421063"/>
            <a:ext cx="582230" cy="54000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50" name="Straight Connector 49"/>
          <p:cNvCxnSpPr>
            <a:endCxn id="49" idx="6"/>
          </p:cNvCxnSpPr>
          <p:nvPr/>
        </p:nvCxnSpPr>
        <p:spPr bwMode="auto">
          <a:xfrm rot="10800000">
            <a:off x="4050723" y="3691062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0151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1053</Words>
  <Application>Microsoft Office PowerPoint</Application>
  <PresentationFormat>Custom</PresentationFormat>
  <Paragraphs>158</Paragraphs>
  <Slides>28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London School of Hygiene &amp; Tropical Medicine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Clare Wenham</dc:creator>
  <cp:lastModifiedBy>David</cp:lastModifiedBy>
  <cp:revision>6</cp:revision>
  <dcterms:created xsi:type="dcterms:W3CDTF">2015-07-20T15:19:23Z</dcterms:created>
  <dcterms:modified xsi:type="dcterms:W3CDTF">2015-09-28T14:44:27Z</dcterms:modified>
</cp:coreProperties>
</file>